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23.jpg" ContentType="image/png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9" r:id="rId3"/>
    <p:sldId id="260" r:id="rId4"/>
    <p:sldId id="265" r:id="rId5"/>
    <p:sldId id="266" r:id="rId6"/>
    <p:sldId id="261" r:id="rId7"/>
    <p:sldId id="271" r:id="rId8"/>
    <p:sldId id="272" r:id="rId9"/>
    <p:sldId id="273" r:id="rId10"/>
    <p:sldId id="274" r:id="rId11"/>
    <p:sldId id="262" r:id="rId12"/>
    <p:sldId id="275" r:id="rId13"/>
    <p:sldId id="276" r:id="rId14"/>
    <p:sldId id="263" r:id="rId15"/>
    <p:sldId id="277" r:id="rId16"/>
    <p:sldId id="257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4117CE-CE0C-074B-BC80-BE3239F6C4AB}" type="datetimeFigureOut">
              <a:rPr kumimoji="1" lang="zh-CN" altLang="en-US" smtClean="0"/>
              <a:t>2020/10/5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35772E-B331-2B47-8F4D-5F13371E56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9990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6983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997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286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7787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9741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012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830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936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825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086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4700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4465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581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0599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7A640B-82A0-BE48-ABCD-8AF95619EA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9A93B15-3369-5841-9813-9F0E65FA1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91073A-2DDB-C34A-BB04-0280EEB24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2CD2B-265A-974E-B23D-8F7C9C27FFA9}" type="datetimeFigureOut">
              <a:rPr kumimoji="1" lang="zh-CN" altLang="en-US" smtClean="0"/>
              <a:t>2020/10/5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D5C826-FAD4-2541-828D-F8FBBE8FC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FCC650-A6E1-8340-AE10-68DF71E31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FC5E3-7C45-8047-A50B-39D675073A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351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756E53-4096-A84A-A636-B4799F6FA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3C8F1A1-616D-0640-B201-5B4238F25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B1A4B2-772F-A645-878A-CD525F393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2CD2B-265A-974E-B23D-8F7C9C27FFA9}" type="datetimeFigureOut">
              <a:rPr kumimoji="1" lang="zh-CN" altLang="en-US" smtClean="0"/>
              <a:t>2020/10/5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168D74-03E3-A146-8419-5E7764D71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4291E8-1114-5F48-9D4B-411CB67B2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FC5E3-7C45-8047-A50B-39D675073A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2160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7A4AEE6-71E1-9A44-94D6-05E9FA7986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B42BC6F-DACA-DF4A-851C-6DD7A77497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720752-1845-DC4D-85FA-5B21804DB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2CD2B-265A-974E-B23D-8F7C9C27FFA9}" type="datetimeFigureOut">
              <a:rPr kumimoji="1" lang="zh-CN" altLang="en-US" smtClean="0"/>
              <a:t>2020/10/5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43437E-6F83-DA41-B9E5-0F4FAA973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077C49-C42D-7244-91F9-C5B2956EF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FC5E3-7C45-8047-A50B-39D675073A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9700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31947B-3DF1-2044-985E-5AF317587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97EF1A-ED62-9540-A27F-72260EE06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B6E730-378B-B644-8468-59089C045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2CD2B-265A-974E-B23D-8F7C9C27FFA9}" type="datetimeFigureOut">
              <a:rPr kumimoji="1" lang="zh-CN" altLang="en-US" smtClean="0"/>
              <a:t>2020/10/5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C127B2-CB8D-5F40-A4ED-8383A82B3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B16B82-CF5B-F740-93B5-834EC0BD8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FC5E3-7C45-8047-A50B-39D675073A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8786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2B6C42-FA6C-894C-AF04-B7FBC80DD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286C14-43C5-F04E-9BB2-EDB9DD5D2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3E6A8F-9BB6-A049-BF58-B89768C8A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2CD2B-265A-974E-B23D-8F7C9C27FFA9}" type="datetimeFigureOut">
              <a:rPr kumimoji="1" lang="zh-CN" altLang="en-US" smtClean="0"/>
              <a:t>2020/10/5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EA6547-BA7C-9D43-A9D1-3E4B0DF16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3815FA-53AE-4946-A056-2BE52CFE0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FC5E3-7C45-8047-A50B-39D675073A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0664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1E91A6-961D-9F4D-A17D-B3116FA10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18A3D8-B1EA-BD48-9B92-9D62CE14A7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08CA838-6343-7540-9E7F-586908964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F812392-6D95-2749-9E7B-EDEAC5D7F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2CD2B-265A-974E-B23D-8F7C9C27FFA9}" type="datetimeFigureOut">
              <a:rPr kumimoji="1" lang="zh-CN" altLang="en-US" smtClean="0"/>
              <a:t>2020/10/5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D167B12-22CF-3347-8053-1045E74B2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E557467-C7A3-4F44-8EEC-51712A364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FC5E3-7C45-8047-A50B-39D675073A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5482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84756F-9286-B147-B773-12203C35A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66A36A-E8B5-E146-9ECF-6C4599629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18E34E-165B-DD47-934E-58200AB06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04CC35E-AF9A-EE47-A66A-16A87B6C30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2B16E73-04B5-4C42-9639-B7F7C57D87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19E0952-D96B-0246-B997-2221E9532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2CD2B-265A-974E-B23D-8F7C9C27FFA9}" type="datetimeFigureOut">
              <a:rPr kumimoji="1" lang="zh-CN" altLang="en-US" smtClean="0"/>
              <a:t>2020/10/5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C20AB8F-0714-A54E-B863-E832A9EC4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C7B6BA9-9552-1A4B-BD78-FA2A962BD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FC5E3-7C45-8047-A50B-39D675073A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311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54EE8E-3320-0542-B2AE-438455984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BCD625A-58CA-7644-8599-CFFEB7803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2CD2B-265A-974E-B23D-8F7C9C27FFA9}" type="datetimeFigureOut">
              <a:rPr kumimoji="1" lang="zh-CN" altLang="en-US" smtClean="0"/>
              <a:t>2020/10/5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57E651D-0254-5744-9CA2-D0143D9A9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388B5CC-4B98-A04B-A4D4-85E9B62A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FC5E3-7C45-8047-A50B-39D675073A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1955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BF06901-216B-F04A-9405-EC0FF123C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2CD2B-265A-974E-B23D-8F7C9C27FFA9}" type="datetimeFigureOut">
              <a:rPr kumimoji="1" lang="zh-CN" altLang="en-US" smtClean="0"/>
              <a:t>2020/10/5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EA9B09F-BCAB-F04F-99A7-050B5CAAD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8B0F73-293C-5E42-AD7B-F31050FC5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FC5E3-7C45-8047-A50B-39D675073A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1263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C10A37-236B-634E-920E-27F07E829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09657C-21F6-F242-8180-3FACB11C3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F4AC0FD-FA3B-1943-83EA-EB33FD8103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DA6E56-51D6-CD48-9D31-DACF7B5A9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2CD2B-265A-974E-B23D-8F7C9C27FFA9}" type="datetimeFigureOut">
              <a:rPr kumimoji="1" lang="zh-CN" altLang="en-US" smtClean="0"/>
              <a:t>2020/10/5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5CB4E8-61EE-644F-A807-3DC114AB4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434CB60-F2D9-9044-99E9-16A383553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FC5E3-7C45-8047-A50B-39D675073A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7010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AE9029-5C48-8043-8822-9F54415C0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45AC5CD-0BEA-9447-A8A3-0FC9E6229D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659B00-1800-2A46-BD4D-18585BD5D3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1D355C1-919D-5E4A-ABB9-3A384A281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2CD2B-265A-974E-B23D-8F7C9C27FFA9}" type="datetimeFigureOut">
              <a:rPr kumimoji="1" lang="zh-CN" altLang="en-US" smtClean="0"/>
              <a:t>2020/10/5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3E14ACD-190C-1F4B-8720-489244410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C483D45-9175-154E-8DE4-DA05B5413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FC5E3-7C45-8047-A50B-39D675073A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4536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039EEBC-4F34-3943-A3DA-98014A11D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2C820A-1D08-3347-8D8B-BCE34F1C2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783CF1-EC16-D246-9D9F-1B9B38272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2CD2B-265A-974E-B23D-8F7C9C27FFA9}" type="datetimeFigureOut">
              <a:rPr kumimoji="1" lang="zh-CN" altLang="en-US" smtClean="0"/>
              <a:t>2020/10/5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30B5AC-FD1A-AB41-A6BB-DD264B49E8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5745D7-9B1A-F545-977F-582C38E40C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FC5E3-7C45-8047-A50B-39D675073A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653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.xml"/><Relationship Id="rId7" Type="http://schemas.openxmlformats.org/officeDocument/2006/relationships/image" Target="../media/image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Open Sans" panose="020B0606030504020204" pitchFamily="34" charset="0"/>
              <a:ea typeface="书体坊郭小语钢笔楷体" panose="02010601030101010101" pitchFamily="2" charset="-122"/>
              <a:sym typeface="Open Sans" panose="020B0606030504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733088" y="2521099"/>
            <a:ext cx="6725820" cy="1815802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书体坊郭小语钢笔楷体" panose="02010601030101010101" pitchFamily="2" charset="-122"/>
              <a:sym typeface="Open Sans" panose="020B0606030504020204" pitchFamily="34" charset="0"/>
            </a:endParaRPr>
          </a:p>
        </p:txBody>
      </p:sp>
      <p:pic>
        <p:nvPicPr>
          <p:cNvPr id="2" name="S.E.N.S. - Palace Memorie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207999" y="3225800"/>
            <a:ext cx="406400" cy="4064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F88254C-E546-4A51-9C08-65C6081F2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5231" y="969172"/>
            <a:ext cx="628153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000" dirty="0">
                <a:solidFill>
                  <a:schemeClr val="bg1"/>
                </a:solidFill>
                <a:latin typeface="Perpetua Titling MT" panose="02020502060505020804" pitchFamily="18" charset="0"/>
                <a:ea typeface="GulimChe" panose="020B0609000101010101" charset="-127"/>
                <a:cs typeface="Arial" panose="020B0604020202020204" pitchFamily="34" charset="0"/>
              </a:rPr>
              <a:t>Parallel</a:t>
            </a:r>
            <a:r>
              <a:rPr lang="zh-CN" altLang="en-US" sz="4000" dirty="0">
                <a:solidFill>
                  <a:schemeClr val="bg1"/>
                </a:solidFill>
                <a:latin typeface="Perpetua Titling MT" panose="02020502060505020804" pitchFamily="18" charset="0"/>
                <a:ea typeface="GulimChe" panose="020B0609000101010101" charset="-127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Perpetua Titling MT" panose="02020502060505020804" pitchFamily="18" charset="0"/>
                <a:ea typeface="GulimChe" panose="020B0609000101010101" charset="-127"/>
                <a:cs typeface="Arial" panose="020B0604020202020204" pitchFamily="34" charset="0"/>
              </a:rPr>
              <a:t>Programing</a:t>
            </a:r>
            <a:endParaRPr lang="zh-CN" altLang="en-US" sz="4000" dirty="0">
              <a:solidFill>
                <a:schemeClr val="bg1"/>
              </a:solidFill>
              <a:latin typeface="Perpetua Titling MT" panose="02020502060505020804" pitchFamily="18" charset="0"/>
              <a:ea typeface="GulimChe" panose="020B0609000101010101" charset="-127"/>
              <a:cs typeface="Arial" panose="020B0604020202020204" pitchFamily="34" charset="0"/>
            </a:endParaRPr>
          </a:p>
          <a:p>
            <a:pPr eaLnBrk="1" hangingPunct="1"/>
            <a:endParaRPr lang="zh-CN" altLang="en-US" sz="4000" dirty="0">
              <a:solidFill>
                <a:schemeClr val="bg1"/>
              </a:solidFill>
              <a:latin typeface="Perpetua Titling MT" panose="02020502060505020804" pitchFamily="18" charset="0"/>
              <a:ea typeface="GulimChe" panose="020B0609000101010101" charset="-127"/>
              <a:cs typeface="Arial" panose="020B0604020202020204" pitchFamily="34" charset="0"/>
            </a:endParaRPr>
          </a:p>
        </p:txBody>
      </p:sp>
      <p:sp>
        <p:nvSpPr>
          <p:cNvPr id="16" name="PA_文本框 2" descr="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">
            <a:extLst>
              <a:ext uri="{FF2B5EF4-FFF2-40B4-BE49-F238E27FC236}">
                <a16:creationId xmlns:a16="http://schemas.microsoft.com/office/drawing/2014/main" id="{D5F572DD-2173-4EBF-9F07-634B28089A4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843245" y="3082103"/>
            <a:ext cx="68030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spc="600" dirty="0">
                <a:solidFill>
                  <a:schemeClr val="bg1"/>
                </a:solidFill>
                <a:latin typeface="Felix Titling" panose="04060505060202020A04" pitchFamily="82" charset="0"/>
              </a:rPr>
              <a:t>Mid-term</a:t>
            </a:r>
            <a:r>
              <a:rPr lang="zh-CN" altLang="en-US" sz="4400" spc="600" dirty="0">
                <a:solidFill>
                  <a:schemeClr val="bg1"/>
                </a:solidFill>
                <a:latin typeface="Felix Titling" panose="04060505060202020A04" pitchFamily="82" charset="0"/>
              </a:rPr>
              <a:t> </a:t>
            </a:r>
            <a:r>
              <a:rPr lang="en-US" altLang="zh-CN" sz="4400" spc="600" dirty="0">
                <a:solidFill>
                  <a:schemeClr val="bg1"/>
                </a:solidFill>
                <a:latin typeface="Felix Titling" panose="04060505060202020A04" pitchFamily="82" charset="0"/>
              </a:rPr>
              <a:t>report</a:t>
            </a:r>
            <a:endParaRPr lang="zh-CN" altLang="en-US" sz="4400" spc="600" dirty="0">
              <a:solidFill>
                <a:schemeClr val="bg1"/>
              </a:solidFill>
              <a:latin typeface="Felix Titling" panose="04060505060202020A04" pitchFamily="82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6F4771C-7DE4-4669-9EBD-776CB22C72BF}"/>
              </a:ext>
            </a:extLst>
          </p:cNvPr>
          <p:cNvSpPr/>
          <p:nvPr/>
        </p:nvSpPr>
        <p:spPr>
          <a:xfrm>
            <a:off x="3260510" y="5284584"/>
            <a:ext cx="56709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E24848"/>
              </a:buClr>
            </a:pPr>
            <a:r>
              <a:rPr lang="en-US" altLang="zh-CN" noProof="1">
                <a:solidFill>
                  <a:schemeClr val="bg1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Reporter:</a:t>
            </a:r>
            <a:r>
              <a:rPr lang="zh-CN" altLang="en-US" noProof="1">
                <a:solidFill>
                  <a:schemeClr val="bg1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 </a:t>
            </a:r>
            <a:r>
              <a:rPr lang="en-US" altLang="zh-CN" noProof="1">
                <a:solidFill>
                  <a:schemeClr val="bg1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HaochengLian</a:t>
            </a:r>
          </a:p>
        </p:txBody>
      </p:sp>
    </p:spTree>
    <p:extLst>
      <p:ext uri="{BB962C8B-B14F-4D97-AF65-F5344CB8AC3E}">
        <p14:creationId xmlns:p14="http://schemas.microsoft.com/office/powerpoint/2010/main" val="3219263288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 animBg="1"/>
      <p:bldP spid="14" grpId="0"/>
      <p:bldP spid="16" grpId="0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8600" y="257773"/>
            <a:ext cx="3972283" cy="810259"/>
            <a:chOff x="360680" y="196813"/>
            <a:chExt cx="3972283" cy="810259"/>
          </a:xfrm>
        </p:grpSpPr>
        <p:grpSp>
          <p:nvGrpSpPr>
            <p:cNvPr id="4" name="组合 3"/>
            <p:cNvGrpSpPr/>
            <p:nvPr/>
          </p:nvGrpSpPr>
          <p:grpSpPr>
            <a:xfrm>
              <a:off x="360680" y="355599"/>
              <a:ext cx="504350" cy="492689"/>
              <a:chOff x="1468120" y="1722049"/>
              <a:chExt cx="3515360" cy="3434080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468120" y="1722049"/>
                <a:ext cx="3515360" cy="343408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  <a:alpha val="3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 spc="600" dirty="0">
                  <a:solidFill>
                    <a:schemeClr val="lt1">
                      <a:alpha val="90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2252903" y="2488691"/>
                <a:ext cx="1945788" cy="1900796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 spc="600" dirty="0">
                  <a:solidFill>
                    <a:schemeClr val="lt1">
                      <a:alpha val="90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77623" y="196813"/>
              <a:ext cx="3355340" cy="810259"/>
              <a:chOff x="3360420" y="1120140"/>
              <a:chExt cx="2387600" cy="810259"/>
            </a:xfrm>
          </p:grpSpPr>
          <p:sp>
            <p:nvSpPr>
              <p:cNvPr id="6" name="iṥḻiḋé"/>
              <p:cNvSpPr txBox="1"/>
              <p:nvPr/>
            </p:nvSpPr>
            <p:spPr bwMode="auto">
              <a:xfrm>
                <a:off x="3360420" y="1120140"/>
                <a:ext cx="2387600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>
                  <a:spcBef>
                    <a:spcPct val="0"/>
                  </a:spcBef>
                  <a:defRPr/>
                </a:pPr>
                <a:r>
                  <a:rPr lang="en-US" altLang="zh-CN" sz="2000" b="1" spc="600" dirty="0" err="1">
                    <a:solidFill>
                      <a:schemeClr val="accent1">
                        <a:lumMod val="50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Dence</a:t>
                </a:r>
                <a:r>
                  <a:rPr lang="zh-CN" altLang="en-US" sz="2000" b="1" spc="600" dirty="0">
                    <a:solidFill>
                      <a:schemeClr val="accent1">
                        <a:lumMod val="50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 </a:t>
                </a:r>
                <a:r>
                  <a:rPr lang="en-US" altLang="zh-CN" sz="2000" b="1" spc="600" dirty="0">
                    <a:solidFill>
                      <a:schemeClr val="accent1">
                        <a:lumMod val="50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2</a:t>
                </a:r>
                <a:r>
                  <a:rPr lang="zh-CN" altLang="en-US" sz="2000" b="1" spc="600" dirty="0">
                    <a:solidFill>
                      <a:schemeClr val="accent1">
                        <a:lumMod val="50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 </a:t>
                </a:r>
                <a:r>
                  <a:rPr lang="en-US" altLang="zh-CN" sz="2000" b="1" spc="600" dirty="0">
                    <a:solidFill>
                      <a:schemeClr val="accent1">
                        <a:lumMod val="50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CSR</a:t>
                </a:r>
                <a:endParaRPr lang="zh-CN" altLang="en-US" sz="2000" b="1" spc="600" dirty="0">
                  <a:solidFill>
                    <a:schemeClr val="accent1">
                      <a:lumMod val="50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7" name="îṡlíḑé"/>
              <p:cNvSpPr/>
              <p:nvPr/>
            </p:nvSpPr>
            <p:spPr bwMode="auto">
              <a:xfrm>
                <a:off x="3360420" y="1561945"/>
                <a:ext cx="2387600" cy="3684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R="0" lvl="0" algn="l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r>
                  <a:rPr lang="en-US" altLang="zh-CN" sz="1100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Parallel</a:t>
                </a:r>
                <a:r>
                  <a:rPr lang="zh-CN" altLang="en-US" sz="1100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 </a:t>
                </a:r>
                <a:r>
                  <a:rPr lang="en-US" altLang="zh-CN" sz="1100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Algorithm</a:t>
                </a:r>
                <a:endParaRPr kumimoji="0" lang="en-US" altLang="zh-CN" sz="1100" b="0" i="0" u="none" strike="noStrike" kern="1200" cap="none" spc="6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</p:grpSp>
      <p:grpSp>
        <p:nvGrpSpPr>
          <p:cNvPr id="10" name="02af2e13-b1c3-4fcf-8099-c350dbc3e56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20356" y="1844987"/>
            <a:ext cx="4315800" cy="3503322"/>
            <a:chOff x="7204688" y="1882057"/>
            <a:chExt cx="4315800" cy="3503322"/>
          </a:xfrm>
        </p:grpSpPr>
        <p:grpSp>
          <p:nvGrpSpPr>
            <p:cNvPr id="12" name="ïslíďé"/>
            <p:cNvGrpSpPr/>
            <p:nvPr/>
          </p:nvGrpSpPr>
          <p:grpSpPr>
            <a:xfrm>
              <a:off x="7204688" y="1896787"/>
              <a:ext cx="399214" cy="399214"/>
              <a:chOff x="0" y="0"/>
              <a:chExt cx="767929" cy="767929"/>
            </a:xfrm>
          </p:grpSpPr>
          <p:sp>
            <p:nvSpPr>
              <p:cNvPr id="33" name="ïṧļîḓé"/>
              <p:cNvSpPr/>
              <p:nvPr/>
            </p:nvSpPr>
            <p:spPr>
              <a:xfrm>
                <a:off x="0" y="0"/>
                <a:ext cx="767929" cy="767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4" name="íṥ1íḓê"/>
              <p:cNvSpPr/>
              <p:nvPr/>
            </p:nvSpPr>
            <p:spPr>
              <a:xfrm>
                <a:off x="234638" y="227334"/>
                <a:ext cx="298653" cy="3132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sp>
          <p:nvSpPr>
            <p:cNvPr id="13" name="iṡļiḍe"/>
            <p:cNvSpPr/>
            <p:nvPr/>
          </p:nvSpPr>
          <p:spPr>
            <a:xfrm>
              <a:off x="7602968" y="1882057"/>
              <a:ext cx="3916587" cy="407088"/>
            </a:xfrm>
            <a:prstGeom prst="rect">
              <a:avLst/>
            </a:prstGeom>
          </p:spPr>
          <p:txBody>
            <a:bodyPr wrap="none" lIns="90000" tIns="46800" rIns="90000" bIns="46800" anchor="b" anchorCtr="0">
              <a:normAutofit/>
            </a:bodyPr>
            <a:lstStyle/>
            <a:p>
              <a:r>
                <a:rPr lang="en" altLang="zh-CN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Count the number of elements per row</a:t>
              </a:r>
              <a:endParaRPr lang="zh-CN" altLang="en-US" b="1" dirty="0"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grpSp>
          <p:nvGrpSpPr>
            <p:cNvPr id="15" name="î$ļïḋe"/>
            <p:cNvGrpSpPr/>
            <p:nvPr/>
          </p:nvGrpSpPr>
          <p:grpSpPr>
            <a:xfrm>
              <a:off x="7204688" y="2926580"/>
              <a:ext cx="399214" cy="399214"/>
              <a:chOff x="0" y="0"/>
              <a:chExt cx="767929" cy="767929"/>
            </a:xfrm>
          </p:grpSpPr>
          <p:sp>
            <p:nvSpPr>
              <p:cNvPr id="31" name="ísļíḍè"/>
              <p:cNvSpPr/>
              <p:nvPr/>
            </p:nvSpPr>
            <p:spPr>
              <a:xfrm>
                <a:off x="0" y="0"/>
                <a:ext cx="767929" cy="767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2" name="íş1îḋê"/>
              <p:cNvSpPr/>
              <p:nvPr/>
            </p:nvSpPr>
            <p:spPr>
              <a:xfrm>
                <a:off x="234638" y="227334"/>
                <a:ext cx="298653" cy="3132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sp>
          <p:nvSpPr>
            <p:cNvPr id="16" name="íš1íḋê"/>
            <p:cNvSpPr/>
            <p:nvPr/>
          </p:nvSpPr>
          <p:spPr>
            <a:xfrm>
              <a:off x="7602969" y="2918706"/>
              <a:ext cx="3916587" cy="407088"/>
            </a:xfrm>
            <a:prstGeom prst="rect">
              <a:avLst/>
            </a:prstGeom>
          </p:spPr>
          <p:txBody>
            <a:bodyPr wrap="none" lIns="90000" tIns="46800" rIns="90000" bIns="46800" anchor="b" anchorCtr="0">
              <a:normAutofit/>
            </a:bodyPr>
            <a:lstStyle/>
            <a:p>
              <a:r>
                <a:rPr lang="en" altLang="zh-CN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Parallel computing prefix summary</a:t>
              </a:r>
              <a:endParaRPr lang="zh-CN" altLang="en-US" b="1" dirty="0"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grpSp>
          <p:nvGrpSpPr>
            <p:cNvPr id="18" name="ï$ľîḍè"/>
            <p:cNvGrpSpPr/>
            <p:nvPr/>
          </p:nvGrpSpPr>
          <p:grpSpPr>
            <a:xfrm>
              <a:off x="7204688" y="3956373"/>
              <a:ext cx="399214" cy="399214"/>
              <a:chOff x="0" y="0"/>
              <a:chExt cx="767929" cy="767929"/>
            </a:xfrm>
          </p:grpSpPr>
          <p:sp>
            <p:nvSpPr>
              <p:cNvPr id="29" name="ïslíḑê"/>
              <p:cNvSpPr/>
              <p:nvPr/>
            </p:nvSpPr>
            <p:spPr>
              <a:xfrm>
                <a:off x="0" y="0"/>
                <a:ext cx="767929" cy="767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0" name="îŝ1ïḋé"/>
              <p:cNvSpPr/>
              <p:nvPr/>
            </p:nvSpPr>
            <p:spPr>
              <a:xfrm>
                <a:off x="234638" y="227334"/>
                <a:ext cx="298653" cy="3132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sp>
          <p:nvSpPr>
            <p:cNvPr id="19" name="ïş1îďê"/>
            <p:cNvSpPr/>
            <p:nvPr/>
          </p:nvSpPr>
          <p:spPr>
            <a:xfrm>
              <a:off x="7602967" y="3679505"/>
              <a:ext cx="3916587" cy="802061"/>
            </a:xfrm>
            <a:prstGeom prst="rect">
              <a:avLst/>
            </a:prstGeom>
          </p:spPr>
          <p:txBody>
            <a:bodyPr wrap="none" lIns="90000" tIns="46800" rIns="90000" bIns="46800" anchor="b" anchorCtr="0">
              <a:normAutofit/>
            </a:bodyPr>
            <a:lstStyle/>
            <a:p>
              <a:r>
                <a:rPr lang="en" altLang="zh-CN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Fill in the column number and value in </a:t>
              </a:r>
            </a:p>
            <a:p>
              <a:r>
                <a:rPr lang="en" altLang="zh-CN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parallel</a:t>
              </a:r>
              <a:endParaRPr lang="zh-CN" altLang="en-US" b="1" dirty="0"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grpSp>
          <p:nvGrpSpPr>
            <p:cNvPr id="21" name="í$ļïḍê"/>
            <p:cNvGrpSpPr/>
            <p:nvPr/>
          </p:nvGrpSpPr>
          <p:grpSpPr>
            <a:xfrm>
              <a:off x="7204688" y="4986165"/>
              <a:ext cx="399214" cy="399214"/>
              <a:chOff x="0" y="0"/>
              <a:chExt cx="767929" cy="767929"/>
            </a:xfrm>
          </p:grpSpPr>
          <p:sp>
            <p:nvSpPr>
              <p:cNvPr id="27" name="iṥ1îḋè"/>
              <p:cNvSpPr/>
              <p:nvPr/>
            </p:nvSpPr>
            <p:spPr>
              <a:xfrm>
                <a:off x="0" y="0"/>
                <a:ext cx="767929" cy="767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28" name="íṧlïḍe"/>
              <p:cNvSpPr/>
              <p:nvPr/>
            </p:nvSpPr>
            <p:spPr>
              <a:xfrm>
                <a:off x="234638" y="227334"/>
                <a:ext cx="298653" cy="3132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sp>
          <p:nvSpPr>
            <p:cNvPr id="22" name="iSľidé"/>
            <p:cNvSpPr/>
            <p:nvPr/>
          </p:nvSpPr>
          <p:spPr>
            <a:xfrm>
              <a:off x="7602969" y="4976124"/>
              <a:ext cx="3916587" cy="407088"/>
            </a:xfrm>
            <a:prstGeom prst="rect">
              <a:avLst/>
            </a:prstGeom>
          </p:spPr>
          <p:txBody>
            <a:bodyPr wrap="none" lIns="90000" tIns="46800" rIns="90000" bIns="46800" anchor="b" anchorCtr="0">
              <a:normAutofit/>
            </a:bodyPr>
            <a:lstStyle/>
            <a:p>
              <a:r>
                <a:rPr lang="en-US" altLang="zh-CN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All</a:t>
              </a:r>
              <a:r>
                <a:rPr lang="zh-CN" altLang="en-US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 </a:t>
              </a:r>
              <a:r>
                <a:rPr lang="en-US" altLang="zh-CN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Done</a:t>
              </a:r>
              <a:endParaRPr lang="zh-CN" altLang="en-US" b="1" dirty="0"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43F73739-42EA-4D37-A795-13E6A2A6D2EB}"/>
                </a:ext>
              </a:extLst>
            </p:cNvPr>
            <p:cNvCxnSpPr/>
            <p:nvPr/>
          </p:nvCxnSpPr>
          <p:spPr>
            <a:xfrm>
              <a:off x="7761000" y="2619000"/>
              <a:ext cx="375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87D8DDFA-21A1-4E27-B155-81E03897C737}"/>
                </a:ext>
              </a:extLst>
            </p:cNvPr>
            <p:cNvCxnSpPr/>
            <p:nvPr/>
          </p:nvCxnSpPr>
          <p:spPr>
            <a:xfrm>
              <a:off x="7761000" y="3685800"/>
              <a:ext cx="375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0DAD68ED-7752-4823-B0DA-518477E52B66}"/>
                </a:ext>
              </a:extLst>
            </p:cNvPr>
            <p:cNvCxnSpPr/>
            <p:nvPr/>
          </p:nvCxnSpPr>
          <p:spPr>
            <a:xfrm>
              <a:off x="7761000" y="4704975"/>
              <a:ext cx="375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2F3A3AB2-5486-044B-9C87-6F886BAF086D}"/>
              </a:ext>
            </a:extLst>
          </p:cNvPr>
          <p:cNvSpPr txBox="1"/>
          <p:nvPr/>
        </p:nvSpPr>
        <p:spPr>
          <a:xfrm>
            <a:off x="5673134" y="416559"/>
            <a:ext cx="6290266" cy="609667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0233853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6116320" y="0"/>
            <a:ext cx="60756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书体坊郭小语钢笔楷体" panose="02010601030101010101" pitchFamily="2" charset="-122"/>
              <a:sym typeface="Open Sans" panose="020B0606030504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154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书体坊郭小语钢笔楷体" panose="02010601030101010101" pitchFamily="2" charset="-122"/>
              <a:sym typeface="Open Sans" panose="020B060603050402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15" r="45699" b="50473"/>
          <a:stretch/>
        </p:blipFill>
        <p:spPr>
          <a:xfrm>
            <a:off x="802640" y="5268849"/>
            <a:ext cx="701040" cy="605608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17524" y="774620"/>
            <a:ext cx="55987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5400" b="1" spc="600" dirty="0">
                <a:solidFill>
                  <a:schemeClr val="bg1"/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rPr>
              <a:t>Memory&lt;-1</a:t>
            </a:r>
          </a:p>
          <a:p>
            <a:pPr algn="r"/>
            <a:r>
              <a:rPr lang="en-US" altLang="zh-CN" sz="5400" b="1" spc="600" dirty="0">
                <a:solidFill>
                  <a:schemeClr val="bg1"/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rPr>
              <a:t>Compile&lt;-2</a:t>
            </a:r>
            <a:endParaRPr lang="zh-CN" altLang="en-US" sz="5400" b="1" spc="600" dirty="0">
              <a:solidFill>
                <a:schemeClr val="bg1"/>
              </a:solidFill>
              <a:latin typeface="Open Sans" panose="020B0606030504020204" pitchFamily="34" charset="0"/>
              <a:ea typeface="书体坊郭小语钢笔楷体" panose="02010601030101010101" pitchFamily="2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6999001" y="1268580"/>
            <a:ext cx="4675475" cy="4315862"/>
            <a:chOff x="6999001" y="1268580"/>
            <a:chExt cx="4675475" cy="4315862"/>
          </a:xfrm>
        </p:grpSpPr>
        <p:sp>
          <p:nvSpPr>
            <p:cNvPr id="20" name="矩形 19"/>
            <p:cNvSpPr/>
            <p:nvPr/>
          </p:nvSpPr>
          <p:spPr>
            <a:xfrm>
              <a:off x="7960058" y="1268580"/>
              <a:ext cx="2753360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6999001" y="2382855"/>
              <a:ext cx="4675475" cy="3201587"/>
              <a:chOff x="6999001" y="2382855"/>
              <a:chExt cx="4675475" cy="3201587"/>
            </a:xfrm>
          </p:grpSpPr>
          <p:pic>
            <p:nvPicPr>
              <p:cNvPr id="23" name="图片 22"/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515" r="45699" b="50473"/>
              <a:stretch/>
            </p:blipFill>
            <p:spPr>
              <a:xfrm>
                <a:off x="9390985" y="2382855"/>
                <a:ext cx="2077720" cy="1794882"/>
              </a:xfrm>
              <a:prstGeom prst="rect">
                <a:avLst/>
              </a:prstGeom>
            </p:spPr>
          </p:pic>
          <p:grpSp>
            <p:nvGrpSpPr>
              <p:cNvPr id="24" name="组合 23"/>
              <p:cNvGrpSpPr/>
              <p:nvPr/>
            </p:nvGrpSpPr>
            <p:grpSpPr>
              <a:xfrm>
                <a:off x="6999001" y="2393015"/>
                <a:ext cx="4675475" cy="3191427"/>
                <a:chOff x="7659129" y="1637899"/>
                <a:chExt cx="4675475" cy="3191427"/>
              </a:xfrm>
            </p:grpSpPr>
            <p:sp>
              <p:nvSpPr>
                <p:cNvPr id="25" name="文本框 24"/>
                <p:cNvSpPr txBox="1"/>
                <p:nvPr/>
              </p:nvSpPr>
              <p:spPr>
                <a:xfrm>
                  <a:off x="9863184" y="1637899"/>
                  <a:ext cx="2471420" cy="22159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3800" spc="300" dirty="0">
                      <a:solidFill>
                        <a:schemeClr val="accent1">
                          <a:lumMod val="7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cs typeface="Open Sans" panose="020B0606030504020204" pitchFamily="34" charset="0"/>
                      <a:sym typeface="Open Sans" panose="020B0606030504020204" pitchFamily="34" charset="0"/>
                    </a:rPr>
                    <a:t>03</a:t>
                  </a:r>
                  <a:endParaRPr lang="zh-CN" altLang="en-US" sz="13800" spc="300" dirty="0">
                    <a:solidFill>
                      <a:schemeClr val="accent1">
                        <a:lumMod val="7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cs typeface="Open Sans" panose="020B0606030504020204" pitchFamily="34" charset="0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26" name="文本框 25"/>
                <p:cNvSpPr txBox="1"/>
                <p:nvPr/>
              </p:nvSpPr>
              <p:spPr>
                <a:xfrm>
                  <a:off x="9630168" y="3651134"/>
                  <a:ext cx="2592675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zh-CN" sz="4000" b="1" spc="600" dirty="0">
                      <a:solidFill>
                        <a:schemeClr val="accent3">
                          <a:lumMod val="50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cs typeface="Open Sans" panose="020B0606030504020204" pitchFamily="34" charset="0"/>
                      <a:sym typeface="Open Sans" panose="020B0606030504020204" pitchFamily="34" charset="0"/>
                    </a:rPr>
                    <a:t>Details</a:t>
                  </a:r>
                  <a:endParaRPr lang="zh-CN" altLang="en-US" sz="4000" b="1" spc="600" dirty="0">
                    <a:solidFill>
                      <a:schemeClr val="accent3">
                        <a:lumMod val="50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cs typeface="Open Sans" panose="020B0606030504020204" pitchFamily="34" charset="0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27" name="文本框 26"/>
                <p:cNvSpPr txBox="1"/>
                <p:nvPr/>
              </p:nvSpPr>
              <p:spPr>
                <a:xfrm>
                  <a:off x="7659129" y="4453967"/>
                  <a:ext cx="4675475" cy="3753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>
                    <a:lnSpc>
                      <a:spcPct val="150000"/>
                    </a:lnSpc>
                  </a:pPr>
                  <a:r>
                    <a:rPr lang="en-US" altLang="zh-CN" sz="1400" spc="600" dirty="0">
                      <a:solidFill>
                        <a:schemeClr val="accent3">
                          <a:lumMod val="50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cs typeface="Open Sans" panose="020B0606030504020204" pitchFamily="34" charset="0"/>
                      <a:sym typeface="Open Sans" panose="020B0606030504020204" pitchFamily="34" charset="0"/>
                    </a:rPr>
                    <a:t>Other</a:t>
                  </a:r>
                  <a:r>
                    <a:rPr lang="zh-CN" altLang="en-US" sz="1400" spc="600" dirty="0">
                      <a:solidFill>
                        <a:schemeClr val="accent3">
                          <a:lumMod val="50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cs typeface="Open Sans" panose="020B0606030504020204" pitchFamily="34" charset="0"/>
                      <a:sym typeface="Open Sans" panose="020B0606030504020204" pitchFamily="34" charset="0"/>
                    </a:rPr>
                    <a:t> </a:t>
                  </a:r>
                  <a:r>
                    <a:rPr lang="en-US" altLang="zh-CN" sz="1400" spc="600" dirty="0">
                      <a:solidFill>
                        <a:schemeClr val="accent3">
                          <a:lumMod val="50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cs typeface="Open Sans" panose="020B0606030504020204" pitchFamily="34" charset="0"/>
                      <a:sym typeface="Open Sans" panose="020B0606030504020204" pitchFamily="34" charset="0"/>
                    </a:rPr>
                    <a:t>tips</a:t>
                  </a:r>
                  <a:r>
                    <a:rPr lang="zh-CN" altLang="en-US" sz="1400" spc="600" dirty="0">
                      <a:solidFill>
                        <a:schemeClr val="accent3">
                          <a:lumMod val="50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cs typeface="Open Sans" panose="020B0606030504020204" pitchFamily="34" charset="0"/>
                      <a:sym typeface="Open Sans" panose="020B0606030504020204" pitchFamily="34" charset="0"/>
                    </a:rPr>
                    <a:t> </a:t>
                  </a:r>
                  <a:r>
                    <a:rPr lang="en-US" altLang="zh-CN" sz="1400" spc="600" dirty="0">
                      <a:solidFill>
                        <a:schemeClr val="accent3">
                          <a:lumMod val="50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cs typeface="Open Sans" panose="020B0606030504020204" pitchFamily="34" charset="0"/>
                      <a:sym typeface="Open Sans" panose="020B0606030504020204" pitchFamily="34" charset="0"/>
                    </a:rPr>
                    <a:t>for</a:t>
                  </a:r>
                  <a:r>
                    <a:rPr lang="zh-CN" altLang="en-US" sz="1400" spc="600" dirty="0">
                      <a:solidFill>
                        <a:schemeClr val="accent3">
                          <a:lumMod val="50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cs typeface="Open Sans" panose="020B0606030504020204" pitchFamily="34" charset="0"/>
                      <a:sym typeface="Open Sans" panose="020B0606030504020204" pitchFamily="34" charset="0"/>
                    </a:rPr>
                    <a:t> </a:t>
                  </a:r>
                  <a:r>
                    <a:rPr lang="en-US" altLang="zh-CN" sz="1400" spc="600" dirty="0">
                      <a:solidFill>
                        <a:schemeClr val="accent3">
                          <a:lumMod val="50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cs typeface="Open Sans" panose="020B0606030504020204" pitchFamily="34" charset="0"/>
                      <a:sym typeface="Open Sans" panose="020B0606030504020204" pitchFamily="34" charset="0"/>
                    </a:rPr>
                    <a:t>optimization</a:t>
                  </a:r>
                  <a:endParaRPr lang="zh-CN" altLang="en-US" sz="1400" spc="600" dirty="0">
                    <a:solidFill>
                      <a:schemeClr val="accent3">
                        <a:lumMod val="50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cs typeface="Open Sans" panose="020B0606030504020204" pitchFamily="34" charset="0"/>
                    <a:sym typeface="Open Sans" panose="020B0606030504020204" pitchFamily="34" charset="0"/>
                  </a:endParaRPr>
                </a:p>
              </p:txBody>
            </p:sp>
          </p:grpSp>
        </p:grp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9E88C7BE-73FD-7540-A08B-B1FF4D81B593}"/>
              </a:ext>
            </a:extLst>
          </p:cNvPr>
          <p:cNvSpPr txBox="1"/>
          <p:nvPr/>
        </p:nvSpPr>
        <p:spPr>
          <a:xfrm>
            <a:off x="7612243" y="848326"/>
            <a:ext cx="3557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pc="300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rPr>
              <a:t>Parallel</a:t>
            </a:r>
            <a:r>
              <a:rPr lang="zh-CN" altLang="en-US" spc="300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rPr>
              <a:t> </a:t>
            </a:r>
            <a:r>
              <a:rPr lang="en-US" altLang="zh-CN" spc="300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rPr>
              <a:t>Programing</a:t>
            </a:r>
            <a:endParaRPr lang="zh-CN" altLang="en-US" spc="300" dirty="0">
              <a:solidFill>
                <a:schemeClr val="accent1">
                  <a:lumMod val="75000"/>
                </a:schemeClr>
              </a:solidFill>
              <a:latin typeface="Open Sans" panose="020B0606030504020204" pitchFamily="34" charset="0"/>
              <a:ea typeface="书体坊郭小语钢笔楷体" panose="02010601030101010101" pitchFamily="2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894353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8600" y="257773"/>
            <a:ext cx="8186351" cy="810259"/>
            <a:chOff x="360680" y="196813"/>
            <a:chExt cx="8186351" cy="810259"/>
          </a:xfrm>
        </p:grpSpPr>
        <p:grpSp>
          <p:nvGrpSpPr>
            <p:cNvPr id="4" name="组合 3"/>
            <p:cNvGrpSpPr/>
            <p:nvPr/>
          </p:nvGrpSpPr>
          <p:grpSpPr>
            <a:xfrm>
              <a:off x="360680" y="355599"/>
              <a:ext cx="504350" cy="492689"/>
              <a:chOff x="1468120" y="1722049"/>
              <a:chExt cx="3515360" cy="3434080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468120" y="1722049"/>
                <a:ext cx="3515360" cy="343408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  <a:alpha val="3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 spc="600" dirty="0">
                  <a:solidFill>
                    <a:schemeClr val="lt1">
                      <a:alpha val="90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2252903" y="2488691"/>
                <a:ext cx="1945788" cy="1900796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 spc="600" dirty="0">
                  <a:solidFill>
                    <a:schemeClr val="lt1">
                      <a:alpha val="90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77621" y="196813"/>
              <a:ext cx="7569410" cy="810259"/>
              <a:chOff x="3360419" y="1120140"/>
              <a:chExt cx="5386257" cy="810259"/>
            </a:xfrm>
          </p:grpSpPr>
          <p:sp>
            <p:nvSpPr>
              <p:cNvPr id="6" name="iṥḻiḋé"/>
              <p:cNvSpPr txBox="1"/>
              <p:nvPr/>
            </p:nvSpPr>
            <p:spPr bwMode="auto">
              <a:xfrm>
                <a:off x="3360419" y="1120140"/>
                <a:ext cx="5386257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>
                  <a:spcBef>
                    <a:spcPct val="0"/>
                  </a:spcBef>
                  <a:defRPr/>
                </a:pPr>
                <a:r>
                  <a:rPr lang="en-US" altLang="zh-CN" sz="2000" b="1" spc="600" dirty="0">
                    <a:solidFill>
                      <a:schemeClr val="accent1">
                        <a:lumMod val="50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Memory access optimization</a:t>
                </a:r>
                <a:endParaRPr lang="zh-CN" altLang="en-US" sz="2000" b="1" spc="600" dirty="0">
                  <a:solidFill>
                    <a:schemeClr val="accent1">
                      <a:lumMod val="50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7" name="îṡlíḑé"/>
              <p:cNvSpPr/>
              <p:nvPr/>
            </p:nvSpPr>
            <p:spPr bwMode="auto">
              <a:xfrm>
                <a:off x="3360420" y="1561945"/>
                <a:ext cx="2387600" cy="3684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R="0" lvl="0" algn="l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r>
                  <a:rPr lang="en-US" altLang="zh-CN" sz="1100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CSR</a:t>
                </a:r>
                <a:r>
                  <a:rPr lang="zh-CN" altLang="en-US" sz="1100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 * </a:t>
                </a:r>
                <a:r>
                  <a:rPr lang="en-US" altLang="zh-CN" sz="1100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CSR</a:t>
                </a:r>
                <a:r>
                  <a:rPr lang="zh-CN" altLang="en-US" sz="1100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 </a:t>
                </a:r>
                <a:r>
                  <a:rPr lang="en-US" altLang="zh-CN" sz="1100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-&gt;</a:t>
                </a:r>
                <a:r>
                  <a:rPr lang="zh-CN" altLang="en-US" sz="1100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 </a:t>
                </a:r>
                <a:r>
                  <a:rPr lang="en-US" altLang="zh-CN" sz="1100" spc="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Dence</a:t>
                </a:r>
                <a:endParaRPr kumimoji="0" lang="en-US" altLang="zh-CN" sz="1100" b="0" i="0" u="none" strike="noStrike" kern="1200" cap="none" spc="6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</p:grpSp>
      <p:pic>
        <p:nvPicPr>
          <p:cNvPr id="37" name="图片 36">
            <a:extLst>
              <a:ext uri="{FF2B5EF4-FFF2-40B4-BE49-F238E27FC236}">
                <a16:creationId xmlns:a16="http://schemas.microsoft.com/office/drawing/2014/main" id="{CEF93875-566A-6346-B986-6CB3D9423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" y="1132072"/>
            <a:ext cx="11595100" cy="35052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6C06105-E691-DF40-8332-5EE62DC78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797" y="5141728"/>
            <a:ext cx="100584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79425"/>
      </p:ext>
    </p:extLst>
  </p:cSld>
  <p:clrMapOvr>
    <a:masterClrMapping/>
  </p:clrMapOvr>
  <p:transition spd="slow" advTm="3000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8A9DC7EC-34F6-E94C-993D-B8C278D7DE36}"/>
              </a:ext>
            </a:extLst>
          </p:cNvPr>
          <p:cNvSpPr/>
          <p:nvPr/>
        </p:nvSpPr>
        <p:spPr>
          <a:xfrm>
            <a:off x="480774" y="1345455"/>
            <a:ext cx="11233431" cy="13730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B6207CA-BEF5-6F40-BDD7-BEC78E883792}"/>
              </a:ext>
            </a:extLst>
          </p:cNvPr>
          <p:cNvSpPr/>
          <p:nvPr/>
        </p:nvSpPr>
        <p:spPr>
          <a:xfrm>
            <a:off x="480774" y="3114337"/>
            <a:ext cx="11233431" cy="339767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4371296-59EE-F34F-8849-F767F1A5181D}"/>
              </a:ext>
            </a:extLst>
          </p:cNvPr>
          <p:cNvGrpSpPr/>
          <p:nvPr/>
        </p:nvGrpSpPr>
        <p:grpSpPr>
          <a:xfrm>
            <a:off x="228600" y="257773"/>
            <a:ext cx="5867397" cy="810259"/>
            <a:chOff x="360680" y="196813"/>
            <a:chExt cx="5867397" cy="81025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5C8110CF-C053-5F4B-8C27-3E8D74226933}"/>
                </a:ext>
              </a:extLst>
            </p:cNvPr>
            <p:cNvGrpSpPr/>
            <p:nvPr/>
          </p:nvGrpSpPr>
          <p:grpSpPr>
            <a:xfrm>
              <a:off x="360680" y="355599"/>
              <a:ext cx="504350" cy="492689"/>
              <a:chOff x="1468120" y="1722049"/>
              <a:chExt cx="3515360" cy="343408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286966C-1285-4B48-A2DA-AC6D3F3ECA23}"/>
                  </a:ext>
                </a:extLst>
              </p:cNvPr>
              <p:cNvSpPr/>
              <p:nvPr/>
            </p:nvSpPr>
            <p:spPr>
              <a:xfrm>
                <a:off x="1468120" y="1722049"/>
                <a:ext cx="3515360" cy="343408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  <a:alpha val="3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 spc="600" dirty="0">
                  <a:solidFill>
                    <a:schemeClr val="lt1">
                      <a:alpha val="90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E82EBC5-E668-2C48-9495-C1C700EA863A}"/>
                  </a:ext>
                </a:extLst>
              </p:cNvPr>
              <p:cNvSpPr/>
              <p:nvPr/>
            </p:nvSpPr>
            <p:spPr>
              <a:xfrm>
                <a:off x="2252903" y="2488691"/>
                <a:ext cx="1945788" cy="1900796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 spc="600" dirty="0">
                  <a:solidFill>
                    <a:schemeClr val="lt1">
                      <a:alpha val="90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DF195FAA-F4B5-FC45-913C-767BF6502DBE}"/>
                </a:ext>
              </a:extLst>
            </p:cNvPr>
            <p:cNvGrpSpPr/>
            <p:nvPr/>
          </p:nvGrpSpPr>
          <p:grpSpPr>
            <a:xfrm>
              <a:off x="977621" y="196813"/>
              <a:ext cx="5250456" cy="810259"/>
              <a:chOff x="3360419" y="1120140"/>
              <a:chExt cx="3736131" cy="810259"/>
            </a:xfrm>
          </p:grpSpPr>
          <p:sp>
            <p:nvSpPr>
              <p:cNvPr id="5" name="iṥḻiḋé">
                <a:extLst>
                  <a:ext uri="{FF2B5EF4-FFF2-40B4-BE49-F238E27FC236}">
                    <a16:creationId xmlns:a16="http://schemas.microsoft.com/office/drawing/2014/main" id="{5A082D5B-8E58-6746-9361-782A0138CF14}"/>
                  </a:ext>
                </a:extLst>
              </p:cNvPr>
              <p:cNvSpPr txBox="1"/>
              <p:nvPr/>
            </p:nvSpPr>
            <p:spPr bwMode="auto">
              <a:xfrm>
                <a:off x="3360419" y="1120140"/>
                <a:ext cx="3736131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>
                  <a:spcBef>
                    <a:spcPct val="0"/>
                  </a:spcBef>
                  <a:defRPr/>
                </a:pPr>
                <a:r>
                  <a:rPr lang="en-US" altLang="zh-CN" sz="2000" b="1" spc="600" dirty="0">
                    <a:solidFill>
                      <a:schemeClr val="accent1">
                        <a:lumMod val="50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Compile</a:t>
                </a:r>
                <a:r>
                  <a:rPr lang="zh-CN" altLang="en-US" sz="2000" b="1" spc="600" dirty="0">
                    <a:solidFill>
                      <a:schemeClr val="accent1">
                        <a:lumMod val="50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 </a:t>
                </a:r>
                <a:r>
                  <a:rPr lang="en-US" altLang="zh-CN" sz="2000" b="1" spc="600" dirty="0">
                    <a:solidFill>
                      <a:schemeClr val="accent1">
                        <a:lumMod val="50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Optimization</a:t>
                </a:r>
                <a:endParaRPr lang="zh-CN" altLang="en-US" sz="2000" b="1" spc="600" dirty="0">
                  <a:solidFill>
                    <a:schemeClr val="accent1">
                      <a:lumMod val="50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6" name="îṡlíḑé">
                <a:extLst>
                  <a:ext uri="{FF2B5EF4-FFF2-40B4-BE49-F238E27FC236}">
                    <a16:creationId xmlns:a16="http://schemas.microsoft.com/office/drawing/2014/main" id="{8F5A20B6-16B8-CD42-9E85-6E538307A9BC}"/>
                  </a:ext>
                </a:extLst>
              </p:cNvPr>
              <p:cNvSpPr/>
              <p:nvPr/>
            </p:nvSpPr>
            <p:spPr bwMode="auto">
              <a:xfrm>
                <a:off x="3360420" y="1561945"/>
                <a:ext cx="2387600" cy="3684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R="0" lvl="0" algn="l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r>
                  <a:rPr kumimoji="0" lang="en-US" altLang="zh-CN" sz="1100" b="0" i="0" u="none" strike="noStrike" kern="1200" cap="none" spc="600" normalizeH="0" baseline="0" noProof="0" dirty="0" err="1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Ofast</a:t>
                </a:r>
                <a:r>
                  <a:rPr kumimoji="0" lang="en-US" altLang="zh-CN" sz="1100" b="0" i="0" u="none" strike="noStrike" kern="1200" cap="none" spc="60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!</a:t>
                </a:r>
              </a:p>
            </p:txBody>
          </p:sp>
        </p:grp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FDC7A289-DEA8-1541-ABB8-D65EBC92722C}"/>
              </a:ext>
            </a:extLst>
          </p:cNvPr>
          <p:cNvSpPr txBox="1"/>
          <p:nvPr/>
        </p:nvSpPr>
        <p:spPr>
          <a:xfrm>
            <a:off x="632000" y="1345455"/>
            <a:ext cx="85459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u="sng" dirty="0"/>
              <a:t>gcc-9</a:t>
            </a:r>
            <a:r>
              <a:rPr kumimoji="1" lang="zh-CN" altLang="en-US" sz="3600" u="sng" dirty="0"/>
              <a:t> </a:t>
            </a:r>
            <a:r>
              <a:rPr kumimoji="1" lang="en-US" altLang="zh-CN" sz="3600" u="sng" dirty="0">
                <a:solidFill>
                  <a:srgbClr val="FF0000"/>
                </a:solidFill>
              </a:rPr>
              <a:t>–</a:t>
            </a:r>
            <a:r>
              <a:rPr kumimoji="1" lang="en-US" altLang="zh-CN" sz="3600" u="sng" dirty="0" err="1">
                <a:solidFill>
                  <a:srgbClr val="FF0000"/>
                </a:solidFill>
              </a:rPr>
              <a:t>Ofast</a:t>
            </a:r>
            <a:r>
              <a:rPr kumimoji="1" lang="zh-CN" altLang="en-US" sz="3600" u="sng" dirty="0"/>
              <a:t> </a:t>
            </a:r>
            <a:r>
              <a:rPr kumimoji="1" lang="en-US" altLang="zh-CN" sz="3600" u="sng" dirty="0">
                <a:solidFill>
                  <a:schemeClr val="accent4">
                    <a:lumMod val="50000"/>
                  </a:schemeClr>
                </a:solidFill>
              </a:rPr>
              <a:t>–</a:t>
            </a:r>
            <a:r>
              <a:rPr kumimoji="1" lang="en-US" altLang="zh-CN" sz="3600" u="sng" dirty="0" err="1">
                <a:solidFill>
                  <a:schemeClr val="accent4">
                    <a:lumMod val="50000"/>
                  </a:schemeClr>
                </a:solidFill>
              </a:rPr>
              <a:t>fopenmp</a:t>
            </a:r>
            <a:r>
              <a:rPr kumimoji="1" lang="zh-CN" altLang="en-US" sz="3600" u="sng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kumimoji="1" lang="en-US" altLang="zh-CN" sz="3600" u="sng" dirty="0">
                <a:solidFill>
                  <a:schemeClr val="accent4">
                    <a:lumMod val="50000"/>
                  </a:schemeClr>
                </a:solidFill>
              </a:rPr>
              <a:t>–</a:t>
            </a:r>
            <a:r>
              <a:rPr kumimoji="1" lang="en-US" altLang="zh-CN" sz="3600" u="sng" dirty="0" err="1">
                <a:solidFill>
                  <a:schemeClr val="accent4">
                    <a:lumMod val="50000"/>
                  </a:schemeClr>
                </a:solidFill>
              </a:rPr>
              <a:t>lm</a:t>
            </a:r>
            <a:r>
              <a:rPr kumimoji="1" lang="zh-CN" altLang="en-US" sz="3600" u="sng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kumimoji="1" lang="en-US" altLang="zh-CN" sz="3600" u="sng" dirty="0" err="1"/>
              <a:t>main.c</a:t>
            </a:r>
            <a:r>
              <a:rPr kumimoji="1" lang="zh-CN" altLang="en-US" sz="3600" u="sng" dirty="0"/>
              <a:t> </a:t>
            </a:r>
            <a:endParaRPr kumimoji="1" lang="en-US" altLang="zh-CN" sz="3600" u="sng" dirty="0"/>
          </a:p>
          <a:p>
            <a:r>
              <a:rPr kumimoji="1" lang="en-US" altLang="zh-CN" sz="3600" u="sng" dirty="0">
                <a:solidFill>
                  <a:srgbClr val="FF0000"/>
                </a:solidFill>
              </a:rPr>
              <a:t>–</a:t>
            </a:r>
            <a:r>
              <a:rPr kumimoji="1" lang="en-US" altLang="zh-CN" sz="3600" u="sng" dirty="0" err="1">
                <a:solidFill>
                  <a:srgbClr val="FF0000"/>
                </a:solidFill>
              </a:rPr>
              <a:t>frename</a:t>
            </a:r>
            <a:r>
              <a:rPr kumimoji="1" lang="en-US" altLang="zh-CN" sz="3600" u="sng" dirty="0">
                <a:solidFill>
                  <a:srgbClr val="FF0000"/>
                </a:solidFill>
              </a:rPr>
              <a:t>-registers</a:t>
            </a:r>
            <a:r>
              <a:rPr kumimoji="1" lang="zh-CN" altLang="en-US" sz="3600" u="sng" dirty="0">
                <a:solidFill>
                  <a:srgbClr val="FF0000"/>
                </a:solidFill>
              </a:rPr>
              <a:t> </a:t>
            </a:r>
            <a:r>
              <a:rPr kumimoji="1" lang="en-US" altLang="zh-CN" sz="3600" u="sng" dirty="0">
                <a:solidFill>
                  <a:srgbClr val="FF0000"/>
                </a:solidFill>
              </a:rPr>
              <a:t>–</a:t>
            </a:r>
            <a:r>
              <a:rPr kumimoji="1" lang="en-US" altLang="zh-CN" sz="3600" u="sng" dirty="0" err="1">
                <a:solidFill>
                  <a:srgbClr val="FF0000"/>
                </a:solidFill>
              </a:rPr>
              <a:t>funroll</a:t>
            </a:r>
            <a:r>
              <a:rPr kumimoji="1" lang="en-US" altLang="zh-CN" sz="3600" u="sng" dirty="0">
                <a:solidFill>
                  <a:srgbClr val="FF0000"/>
                </a:solidFill>
              </a:rPr>
              <a:t>-loops</a:t>
            </a:r>
            <a:r>
              <a:rPr kumimoji="1" lang="zh-CN" altLang="en-US" sz="3600" u="sng" dirty="0"/>
              <a:t> </a:t>
            </a:r>
            <a:r>
              <a:rPr kumimoji="1" lang="en-US" altLang="zh-CN" sz="3600" u="sng" dirty="0">
                <a:solidFill>
                  <a:schemeClr val="accent4">
                    <a:lumMod val="50000"/>
                  </a:schemeClr>
                </a:solidFill>
              </a:rPr>
              <a:t>–mavx2</a:t>
            </a:r>
            <a:endParaRPr kumimoji="1" lang="zh-CN" altLang="en-US" sz="3600" u="sng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230AAB2-8B1C-CF41-B777-7503B6FDBB63}"/>
              </a:ext>
            </a:extLst>
          </p:cNvPr>
          <p:cNvSpPr txBox="1"/>
          <p:nvPr/>
        </p:nvSpPr>
        <p:spPr>
          <a:xfrm>
            <a:off x="632000" y="3653370"/>
            <a:ext cx="109279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Compile</a:t>
            </a:r>
            <a:r>
              <a:rPr kumimoji="1" lang="zh-CN" alt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</a:t>
            </a:r>
            <a:r>
              <a:rPr kumimoji="1" lang="zh-CN" alt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run</a:t>
            </a:r>
            <a:r>
              <a:rPr kumimoji="1" lang="zh-CN" alt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kumimoji="1" lang="zh-CN" alt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prepare</a:t>
            </a:r>
            <a:r>
              <a:rPr kumimoji="1" lang="zh-CN" alt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profile</a:t>
            </a:r>
            <a:r>
              <a:rPr kumimoji="1" lang="zh-CN" alt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kumimoji="1" lang="zh-CN" alt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optimize:</a:t>
            </a:r>
          </a:p>
          <a:p>
            <a:r>
              <a:rPr kumimoji="1" lang="en-US" altLang="zh-CN" sz="3600" u="sng" dirty="0"/>
              <a:t>gcc-9</a:t>
            </a:r>
            <a:r>
              <a:rPr kumimoji="1" lang="zh-CN" altLang="en-US" sz="3600" u="sng" dirty="0"/>
              <a:t> </a:t>
            </a:r>
            <a:r>
              <a:rPr kumimoji="1" lang="en-US" altLang="zh-CN" sz="3600" u="sng" dirty="0">
                <a:solidFill>
                  <a:srgbClr val="FF0000"/>
                </a:solidFill>
              </a:rPr>
              <a:t>–</a:t>
            </a:r>
            <a:r>
              <a:rPr kumimoji="1" lang="en-US" altLang="zh-CN" sz="3600" u="sng" dirty="0" err="1">
                <a:solidFill>
                  <a:srgbClr val="FF0000"/>
                </a:solidFill>
              </a:rPr>
              <a:t>Ofast</a:t>
            </a:r>
            <a:r>
              <a:rPr kumimoji="1" lang="zh-CN" altLang="en-US" sz="3600" u="sng" dirty="0"/>
              <a:t> </a:t>
            </a:r>
            <a:r>
              <a:rPr kumimoji="1" lang="en-US" altLang="zh-CN" sz="3600" u="sng" dirty="0"/>
              <a:t>–</a:t>
            </a:r>
            <a:r>
              <a:rPr kumimoji="1" lang="en-US" altLang="zh-CN" sz="3600" u="sng" dirty="0" err="1"/>
              <a:t>fopenmp</a:t>
            </a:r>
            <a:r>
              <a:rPr kumimoji="1" lang="zh-CN" altLang="en-US" sz="3600" u="sng" dirty="0"/>
              <a:t> </a:t>
            </a:r>
            <a:r>
              <a:rPr kumimoji="1" lang="en-US" altLang="zh-CN" sz="3600" u="sng" dirty="0"/>
              <a:t>–</a:t>
            </a:r>
            <a:r>
              <a:rPr kumimoji="1" lang="en-US" altLang="zh-CN" sz="3600" u="sng" dirty="0" err="1"/>
              <a:t>lm</a:t>
            </a:r>
            <a:r>
              <a:rPr kumimoji="1" lang="zh-CN" altLang="en-US" sz="3600" u="sng" dirty="0"/>
              <a:t> </a:t>
            </a:r>
            <a:r>
              <a:rPr kumimoji="1" lang="en-US" altLang="zh-CN" sz="3600" u="sng" dirty="0" err="1"/>
              <a:t>main.c</a:t>
            </a:r>
            <a:r>
              <a:rPr kumimoji="1" lang="zh-CN" altLang="en-US" sz="3600" u="sng" dirty="0"/>
              <a:t> </a:t>
            </a:r>
            <a:r>
              <a:rPr kumimoji="1" lang="en-US" altLang="zh-CN" sz="3600" u="sng" dirty="0">
                <a:solidFill>
                  <a:srgbClr val="FF0000"/>
                </a:solidFill>
              </a:rPr>
              <a:t>–</a:t>
            </a:r>
            <a:r>
              <a:rPr kumimoji="1" lang="en-US" altLang="zh-CN" sz="3600" u="sng" dirty="0" err="1">
                <a:solidFill>
                  <a:srgbClr val="FF0000"/>
                </a:solidFill>
              </a:rPr>
              <a:t>fprofile</a:t>
            </a:r>
            <a:r>
              <a:rPr kumimoji="1" lang="en-US" altLang="zh-CN" sz="3600" u="sng" dirty="0">
                <a:solidFill>
                  <a:srgbClr val="FF0000"/>
                </a:solidFill>
              </a:rPr>
              <a:t>-generate</a:t>
            </a:r>
            <a:endParaRPr kumimoji="1" lang="zh-CN" altLang="en-US" sz="3600" u="sng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B7B44E5-233E-C54F-B48F-977BB0FA0D51}"/>
              </a:ext>
            </a:extLst>
          </p:cNvPr>
          <p:cNvSpPr txBox="1"/>
          <p:nvPr/>
        </p:nvSpPr>
        <p:spPr>
          <a:xfrm>
            <a:off x="620356" y="5131122"/>
            <a:ext cx="98427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</a:t>
            </a:r>
            <a:r>
              <a:rPr kumimoji="1" lang="zh-CN" alt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kumimoji="1" lang="zh-CN" alt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profile</a:t>
            </a:r>
            <a:r>
              <a:rPr kumimoji="1" lang="zh-CN" alt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kumimoji="1" lang="zh-CN" alt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help</a:t>
            </a:r>
            <a:r>
              <a:rPr kumimoji="1" lang="zh-CN" alt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compile</a:t>
            </a:r>
            <a:r>
              <a:rPr kumimoji="1" lang="zh-CN" alt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optimization:</a:t>
            </a:r>
          </a:p>
          <a:p>
            <a:r>
              <a:rPr kumimoji="1" lang="en-US" altLang="zh-CN" sz="3600" u="sng" dirty="0"/>
              <a:t>gcc-9</a:t>
            </a:r>
            <a:r>
              <a:rPr kumimoji="1" lang="zh-CN" altLang="en-US" sz="3600" u="sng" dirty="0"/>
              <a:t> </a:t>
            </a:r>
            <a:r>
              <a:rPr kumimoji="1" lang="en-US" altLang="zh-CN" sz="3600" u="sng" dirty="0">
                <a:solidFill>
                  <a:srgbClr val="FF0000"/>
                </a:solidFill>
              </a:rPr>
              <a:t>–</a:t>
            </a:r>
            <a:r>
              <a:rPr kumimoji="1" lang="en-US" altLang="zh-CN" sz="3600" u="sng" dirty="0" err="1">
                <a:solidFill>
                  <a:srgbClr val="FF0000"/>
                </a:solidFill>
              </a:rPr>
              <a:t>Ofast</a:t>
            </a:r>
            <a:r>
              <a:rPr kumimoji="1" lang="zh-CN" altLang="en-US" sz="3600" u="sng" dirty="0"/>
              <a:t> </a:t>
            </a:r>
            <a:r>
              <a:rPr kumimoji="1" lang="en-US" altLang="zh-CN" sz="3600" u="sng" dirty="0"/>
              <a:t>–</a:t>
            </a:r>
            <a:r>
              <a:rPr kumimoji="1" lang="en-US" altLang="zh-CN" sz="3600" u="sng" dirty="0" err="1"/>
              <a:t>fopenmp</a:t>
            </a:r>
            <a:r>
              <a:rPr kumimoji="1" lang="zh-CN" altLang="en-US" sz="3600" u="sng" dirty="0"/>
              <a:t> </a:t>
            </a:r>
            <a:r>
              <a:rPr kumimoji="1" lang="en-US" altLang="zh-CN" sz="3600" u="sng" dirty="0"/>
              <a:t>–</a:t>
            </a:r>
            <a:r>
              <a:rPr kumimoji="1" lang="en-US" altLang="zh-CN" sz="3600" u="sng" dirty="0" err="1"/>
              <a:t>lm</a:t>
            </a:r>
            <a:r>
              <a:rPr kumimoji="1" lang="zh-CN" altLang="en-US" sz="3600" u="sng" dirty="0"/>
              <a:t> </a:t>
            </a:r>
            <a:r>
              <a:rPr kumimoji="1" lang="en-US" altLang="zh-CN" sz="3600" u="sng" dirty="0" err="1"/>
              <a:t>main.c</a:t>
            </a:r>
            <a:r>
              <a:rPr kumimoji="1" lang="zh-CN" altLang="en-US" sz="3600" u="sng" dirty="0"/>
              <a:t> </a:t>
            </a:r>
            <a:r>
              <a:rPr kumimoji="1" lang="en-US" altLang="zh-CN" sz="3600" u="sng" dirty="0">
                <a:solidFill>
                  <a:srgbClr val="FF0000"/>
                </a:solidFill>
              </a:rPr>
              <a:t>–</a:t>
            </a:r>
            <a:r>
              <a:rPr kumimoji="1" lang="en-US" altLang="zh-CN" sz="3600" u="sng" dirty="0" err="1">
                <a:solidFill>
                  <a:srgbClr val="FF0000"/>
                </a:solidFill>
              </a:rPr>
              <a:t>fprofile</a:t>
            </a:r>
            <a:r>
              <a:rPr kumimoji="1" lang="en-US" altLang="zh-CN" sz="3600" u="sng" dirty="0">
                <a:solidFill>
                  <a:srgbClr val="FF0000"/>
                </a:solidFill>
              </a:rPr>
              <a:t>-use</a:t>
            </a:r>
            <a:endParaRPr kumimoji="1" lang="zh-CN" altLang="en-US" sz="3600" u="sng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BF3D050-E08F-4E48-AE92-228FC5BD51AA}"/>
              </a:ext>
            </a:extLst>
          </p:cNvPr>
          <p:cNvSpPr txBox="1"/>
          <p:nvPr/>
        </p:nvSpPr>
        <p:spPr>
          <a:xfrm>
            <a:off x="9527059" y="1684009"/>
            <a:ext cx="1675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We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Used!</a:t>
            </a:r>
            <a:endParaRPr kumimoji="1" lang="zh-CN" altLang="en-US" sz="28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AA98012-8364-6748-8B13-CE7352F34BD2}"/>
              </a:ext>
            </a:extLst>
          </p:cNvPr>
          <p:cNvSpPr txBox="1"/>
          <p:nvPr/>
        </p:nvSpPr>
        <p:spPr>
          <a:xfrm>
            <a:off x="620356" y="3114337"/>
            <a:ext cx="9653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We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tried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but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failed,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because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of</a:t>
            </a:r>
            <a:r>
              <a:rPr kumimoji="1" lang="zh-CN" altLang="en-US" sz="2800" dirty="0"/>
              <a:t> </a:t>
            </a:r>
            <a:r>
              <a:rPr kumimoji="1" lang="en-US" altLang="zh-CN" sz="2800" dirty="0" err="1"/>
              <a:t>openmp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or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the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version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of</a:t>
            </a:r>
            <a:r>
              <a:rPr kumimoji="1" lang="zh-CN" altLang="en-US" sz="2800" dirty="0"/>
              <a:t> </a:t>
            </a:r>
            <a:r>
              <a:rPr kumimoji="1" lang="en-US" altLang="zh-CN" sz="2800" dirty="0" err="1"/>
              <a:t>gcc</a:t>
            </a:r>
            <a:r>
              <a:rPr kumimoji="1" lang="en-US" altLang="zh-CN" sz="2800" dirty="0"/>
              <a:t>!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85745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6116320" y="0"/>
            <a:ext cx="60756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书体坊郭小语钢笔楷体" panose="02010601030101010101" pitchFamily="2" charset="-122"/>
              <a:sym typeface="Open Sans" panose="020B0606030504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1483" y="0"/>
            <a:ext cx="6096000" cy="6858000"/>
          </a:xfrm>
          <a:prstGeom prst="rect">
            <a:avLst/>
          </a:prstGeom>
          <a:solidFill>
            <a:srgbClr val="00154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书体坊郭小语钢笔楷体" panose="02010601030101010101" pitchFamily="2" charset="-122"/>
              <a:sym typeface="Open Sans" panose="020B060603050402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15" r="45699" b="50473"/>
          <a:stretch/>
        </p:blipFill>
        <p:spPr>
          <a:xfrm>
            <a:off x="802640" y="5268849"/>
            <a:ext cx="701040" cy="605608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6999001" y="1268580"/>
            <a:ext cx="4675475" cy="4315862"/>
            <a:chOff x="6999001" y="1268580"/>
            <a:chExt cx="4675475" cy="4315862"/>
          </a:xfrm>
        </p:grpSpPr>
        <p:sp>
          <p:nvSpPr>
            <p:cNvPr id="20" name="矩形 19"/>
            <p:cNvSpPr/>
            <p:nvPr/>
          </p:nvSpPr>
          <p:spPr>
            <a:xfrm>
              <a:off x="7960058" y="1268580"/>
              <a:ext cx="2753360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6999001" y="2382855"/>
              <a:ext cx="4675475" cy="3201587"/>
              <a:chOff x="6999001" y="2382855"/>
              <a:chExt cx="4675475" cy="3201587"/>
            </a:xfrm>
          </p:grpSpPr>
          <p:pic>
            <p:nvPicPr>
              <p:cNvPr id="23" name="图片 22"/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515" r="45699" b="50473"/>
              <a:stretch/>
            </p:blipFill>
            <p:spPr>
              <a:xfrm>
                <a:off x="9390985" y="2382855"/>
                <a:ext cx="2077720" cy="1794882"/>
              </a:xfrm>
              <a:prstGeom prst="rect">
                <a:avLst/>
              </a:prstGeom>
            </p:spPr>
          </p:pic>
          <p:grpSp>
            <p:nvGrpSpPr>
              <p:cNvPr id="24" name="组合 23"/>
              <p:cNvGrpSpPr/>
              <p:nvPr/>
            </p:nvGrpSpPr>
            <p:grpSpPr>
              <a:xfrm>
                <a:off x="6999001" y="2393015"/>
                <a:ext cx="4675475" cy="3191427"/>
                <a:chOff x="7659129" y="1637899"/>
                <a:chExt cx="4675475" cy="3191427"/>
              </a:xfrm>
            </p:grpSpPr>
            <p:sp>
              <p:nvSpPr>
                <p:cNvPr id="25" name="文本框 24"/>
                <p:cNvSpPr txBox="1"/>
                <p:nvPr/>
              </p:nvSpPr>
              <p:spPr>
                <a:xfrm>
                  <a:off x="9863184" y="1637899"/>
                  <a:ext cx="2471420" cy="22159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3800" spc="300" dirty="0">
                      <a:solidFill>
                        <a:schemeClr val="accent1">
                          <a:lumMod val="7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cs typeface="Open Sans" panose="020B0606030504020204" pitchFamily="34" charset="0"/>
                      <a:sym typeface="Open Sans" panose="020B0606030504020204" pitchFamily="34" charset="0"/>
                    </a:rPr>
                    <a:t>04</a:t>
                  </a:r>
                  <a:endParaRPr lang="zh-CN" altLang="en-US" sz="13800" spc="300" dirty="0">
                    <a:solidFill>
                      <a:schemeClr val="accent1">
                        <a:lumMod val="7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cs typeface="Open Sans" panose="020B0606030504020204" pitchFamily="34" charset="0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26" name="文本框 25"/>
                <p:cNvSpPr txBox="1"/>
                <p:nvPr/>
              </p:nvSpPr>
              <p:spPr>
                <a:xfrm>
                  <a:off x="9630168" y="3651134"/>
                  <a:ext cx="2592675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zh-CN" sz="4000" b="1" spc="600" dirty="0">
                      <a:solidFill>
                        <a:schemeClr val="accent3">
                          <a:lumMod val="50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cs typeface="Open Sans" panose="020B0606030504020204" pitchFamily="34" charset="0"/>
                      <a:sym typeface="Open Sans" panose="020B0606030504020204" pitchFamily="34" charset="0"/>
                    </a:rPr>
                    <a:t>Result</a:t>
                  </a:r>
                  <a:endParaRPr lang="zh-CN" altLang="en-US" sz="4000" b="1" spc="600" dirty="0">
                    <a:solidFill>
                      <a:schemeClr val="accent3">
                        <a:lumMod val="50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cs typeface="Open Sans" panose="020B0606030504020204" pitchFamily="34" charset="0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27" name="文本框 26"/>
                <p:cNvSpPr txBox="1"/>
                <p:nvPr/>
              </p:nvSpPr>
              <p:spPr>
                <a:xfrm>
                  <a:off x="7659129" y="4453967"/>
                  <a:ext cx="4675475" cy="3753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>
                    <a:lnSpc>
                      <a:spcPct val="150000"/>
                    </a:lnSpc>
                  </a:pPr>
                  <a:r>
                    <a:rPr lang="en-US" altLang="zh-CN" sz="1400" spc="600" dirty="0">
                      <a:solidFill>
                        <a:schemeClr val="accent3">
                          <a:lumMod val="50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cs typeface="Open Sans" panose="020B0606030504020204" pitchFamily="34" charset="0"/>
                      <a:sym typeface="Open Sans" panose="020B0606030504020204" pitchFamily="34" charset="0"/>
                    </a:rPr>
                    <a:t>Show</a:t>
                  </a:r>
                  <a:r>
                    <a:rPr lang="zh-CN" altLang="en-US" sz="1400" spc="600" dirty="0">
                      <a:solidFill>
                        <a:schemeClr val="accent3">
                          <a:lumMod val="50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cs typeface="Open Sans" panose="020B0606030504020204" pitchFamily="34" charset="0"/>
                      <a:sym typeface="Open Sans" panose="020B0606030504020204" pitchFamily="34" charset="0"/>
                    </a:rPr>
                    <a:t> </a:t>
                  </a:r>
                  <a:r>
                    <a:rPr lang="en-US" altLang="zh-CN" sz="1400" spc="600" dirty="0">
                      <a:solidFill>
                        <a:schemeClr val="accent3">
                          <a:lumMod val="50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cs typeface="Open Sans" panose="020B0606030504020204" pitchFamily="34" charset="0"/>
                      <a:sym typeface="Open Sans" panose="020B0606030504020204" pitchFamily="34" charset="0"/>
                    </a:rPr>
                    <a:t>out</a:t>
                  </a:r>
                  <a:r>
                    <a:rPr lang="zh-CN" altLang="en-US" sz="1400" spc="600" dirty="0">
                      <a:solidFill>
                        <a:schemeClr val="accent3">
                          <a:lumMod val="50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cs typeface="Open Sans" panose="020B0606030504020204" pitchFamily="34" charset="0"/>
                      <a:sym typeface="Open Sans" panose="020B0606030504020204" pitchFamily="34" charset="0"/>
                    </a:rPr>
                    <a:t> </a:t>
                  </a:r>
                  <a:r>
                    <a:rPr lang="en-US" altLang="zh-CN" sz="1400" spc="600" dirty="0">
                      <a:solidFill>
                        <a:schemeClr val="accent3">
                          <a:lumMod val="50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cs typeface="Open Sans" panose="020B0606030504020204" pitchFamily="34" charset="0"/>
                      <a:sym typeface="Open Sans" panose="020B0606030504020204" pitchFamily="34" charset="0"/>
                    </a:rPr>
                    <a:t>work</a:t>
                  </a:r>
                  <a:endParaRPr lang="zh-CN" altLang="en-US" sz="1400" spc="600" dirty="0">
                    <a:solidFill>
                      <a:schemeClr val="accent3">
                        <a:lumMod val="50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cs typeface="Open Sans" panose="020B0606030504020204" pitchFamily="34" charset="0"/>
                    <a:sym typeface="Open Sans" panose="020B0606030504020204" pitchFamily="34" charset="0"/>
                  </a:endParaRPr>
                </a:p>
              </p:txBody>
            </p:sp>
          </p:grpSp>
        </p:grp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28B2F071-210C-C24F-B6D5-1C95C53273A4}"/>
              </a:ext>
            </a:extLst>
          </p:cNvPr>
          <p:cNvSpPr txBox="1"/>
          <p:nvPr/>
        </p:nvSpPr>
        <p:spPr>
          <a:xfrm>
            <a:off x="7612243" y="848326"/>
            <a:ext cx="3557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pc="300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rPr>
              <a:t>Parallel</a:t>
            </a:r>
            <a:r>
              <a:rPr lang="zh-CN" altLang="en-US" spc="300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rPr>
              <a:t> </a:t>
            </a:r>
            <a:r>
              <a:rPr lang="en-US" altLang="zh-CN" spc="300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rPr>
              <a:t>Programing</a:t>
            </a:r>
            <a:endParaRPr lang="zh-CN" altLang="en-US" spc="300" dirty="0">
              <a:solidFill>
                <a:schemeClr val="accent1">
                  <a:lumMod val="75000"/>
                </a:schemeClr>
              </a:solidFill>
              <a:latin typeface="Open Sans" panose="020B0606030504020204" pitchFamily="34" charset="0"/>
              <a:ea typeface="书体坊郭小语钢笔楷体" panose="02010601030101010101" pitchFamily="2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404758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3B245AC-AE74-3544-82CA-B9E6F0C7692E}"/>
              </a:ext>
            </a:extLst>
          </p:cNvPr>
          <p:cNvGrpSpPr/>
          <p:nvPr/>
        </p:nvGrpSpPr>
        <p:grpSpPr>
          <a:xfrm>
            <a:off x="228600" y="409366"/>
            <a:ext cx="5867397" cy="499882"/>
            <a:chOff x="360680" y="348406"/>
            <a:chExt cx="5867397" cy="499882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830AACC8-4D57-FA4A-B9B1-337B6FCDCDEA}"/>
                </a:ext>
              </a:extLst>
            </p:cNvPr>
            <p:cNvGrpSpPr/>
            <p:nvPr/>
          </p:nvGrpSpPr>
          <p:grpSpPr>
            <a:xfrm>
              <a:off x="360680" y="355599"/>
              <a:ext cx="504350" cy="492689"/>
              <a:chOff x="1468120" y="1722049"/>
              <a:chExt cx="3515360" cy="343408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98E3471-59B6-264D-9C74-32F2E9787CC1}"/>
                  </a:ext>
                </a:extLst>
              </p:cNvPr>
              <p:cNvSpPr/>
              <p:nvPr/>
            </p:nvSpPr>
            <p:spPr>
              <a:xfrm>
                <a:off x="1468120" y="1722049"/>
                <a:ext cx="3515360" cy="343408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  <a:alpha val="3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 spc="600" dirty="0">
                  <a:solidFill>
                    <a:schemeClr val="lt1">
                      <a:alpha val="90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220DE19-E96B-4346-961D-F1C3F223E893}"/>
                  </a:ext>
                </a:extLst>
              </p:cNvPr>
              <p:cNvSpPr/>
              <p:nvPr/>
            </p:nvSpPr>
            <p:spPr>
              <a:xfrm>
                <a:off x="2252903" y="2488691"/>
                <a:ext cx="1945788" cy="1900796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 spc="600" dirty="0">
                  <a:solidFill>
                    <a:schemeClr val="lt1">
                      <a:alpha val="90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sp>
          <p:nvSpPr>
            <p:cNvPr id="5" name="iṥḻiḋé">
              <a:extLst>
                <a:ext uri="{FF2B5EF4-FFF2-40B4-BE49-F238E27FC236}">
                  <a16:creationId xmlns:a16="http://schemas.microsoft.com/office/drawing/2014/main" id="{1936A740-6134-1A44-8C71-C7BD241D7F52}"/>
                </a:ext>
              </a:extLst>
            </p:cNvPr>
            <p:cNvSpPr txBox="1"/>
            <p:nvPr/>
          </p:nvSpPr>
          <p:spPr bwMode="auto">
            <a:xfrm>
              <a:off x="977621" y="348406"/>
              <a:ext cx="5250456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>
                <a:spcBef>
                  <a:spcPct val="0"/>
                </a:spcBef>
                <a:defRPr/>
              </a:pPr>
              <a:r>
                <a:rPr lang="en-US" altLang="zh-CN" sz="2000" b="1" spc="600" dirty="0">
                  <a:solidFill>
                    <a:schemeClr val="accent1">
                      <a:lumMod val="50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Result:</a:t>
              </a:r>
              <a:r>
                <a:rPr lang="zh-CN" altLang="en-US" sz="2000" b="1" spc="600" dirty="0">
                  <a:solidFill>
                    <a:schemeClr val="accent1">
                      <a:lumMod val="50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 </a:t>
              </a:r>
              <a:r>
                <a:rPr lang="en-US" altLang="zh-CN" sz="2000" b="1" spc="600" dirty="0">
                  <a:solidFill>
                    <a:schemeClr val="accent1">
                      <a:lumMod val="50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825.186ms</a:t>
              </a:r>
              <a:endParaRPr lang="zh-CN" altLang="en-US" sz="2000" b="1" spc="600" dirty="0"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98B3007A-E049-F34A-BE3E-549F001EF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47" y="3776209"/>
            <a:ext cx="7683500" cy="29718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FB17281-F3E8-8C45-BC17-9416E929A7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739" r="1305"/>
          <a:stretch/>
        </p:blipFill>
        <p:spPr>
          <a:xfrm>
            <a:off x="2254247" y="799257"/>
            <a:ext cx="7683500" cy="283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70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54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书体坊郭小语钢笔楷体" panose="02010601030101010101" pitchFamily="2" charset="-122"/>
              <a:sym typeface="Open Sans" panose="020B0606030504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371600" y="558800"/>
            <a:ext cx="9458960" cy="5740400"/>
            <a:chOff x="1371600" y="558800"/>
            <a:chExt cx="9458960" cy="5740400"/>
          </a:xfrm>
        </p:grpSpPr>
        <p:sp>
          <p:nvSpPr>
            <p:cNvPr id="7" name="矩形 6"/>
            <p:cNvSpPr/>
            <p:nvPr/>
          </p:nvSpPr>
          <p:spPr>
            <a:xfrm>
              <a:off x="3759200" y="558800"/>
              <a:ext cx="4673600" cy="5740400"/>
            </a:xfrm>
            <a:prstGeom prst="rect">
              <a:avLst/>
            </a:prstGeom>
            <a:noFill/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 useBgFill="1">
          <p:nvSpPr>
            <p:cNvPr id="8" name="文本框 7"/>
            <p:cNvSpPr txBox="1"/>
            <p:nvPr/>
          </p:nvSpPr>
          <p:spPr>
            <a:xfrm>
              <a:off x="1371600" y="2550160"/>
              <a:ext cx="9458960" cy="1107996"/>
            </a:xfrm>
            <a:prstGeom prst="rect">
              <a:avLst/>
            </a:prstGeom>
            <a:effectLst>
              <a:outerShdw blurRad="254000" sx="102000" sy="102000" algn="ctr" rotWithShape="0">
                <a:prstClr val="black">
                  <a:alpha val="22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spc="600" dirty="0">
                  <a:solidFill>
                    <a:schemeClr val="bg1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cs typeface="Open Sans" panose="020B0606030504020204" pitchFamily="34" charset="0"/>
                  <a:sym typeface="Open Sans" panose="020B0606030504020204" pitchFamily="34" charset="0"/>
                </a:rPr>
                <a:t>THANKS FOR YOU</a:t>
              </a:r>
              <a:endParaRPr lang="zh-CN" altLang="en-US" sz="6600" b="1" spc="600" dirty="0">
                <a:solidFill>
                  <a:schemeClr val="bg1"/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409440" y="942350"/>
              <a:ext cx="337312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i="1" spc="600" dirty="0">
                  <a:solidFill>
                    <a:schemeClr val="bg1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cs typeface="Open Sans" panose="020B0606030504020204" pitchFamily="34" charset="0"/>
                  <a:sym typeface="Open Sans" panose="020B0606030504020204" pitchFamily="34" charset="0"/>
                </a:rPr>
                <a:t>MID-TERM REPORT</a:t>
              </a:r>
              <a:endParaRPr lang="zh-CN" altLang="en-US" sz="2800" b="1" i="1" spc="600" dirty="0">
                <a:solidFill>
                  <a:schemeClr val="bg1"/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409440" y="1618287"/>
              <a:ext cx="3373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i="1" spc="1200" dirty="0">
                  <a:solidFill>
                    <a:srgbClr val="DEF2EB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cs typeface="Open Sans" panose="020B0606030504020204" pitchFamily="34" charset="0"/>
                  <a:sym typeface="Open Sans" panose="020B0606030504020204" pitchFamily="34" charset="0"/>
                </a:rPr>
                <a:t>2020.10.5</a:t>
              </a:r>
              <a:endParaRPr lang="zh-CN" altLang="en-US" sz="2400" b="1" i="1" spc="1200" dirty="0">
                <a:solidFill>
                  <a:srgbClr val="DEF2EB"/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916680" y="3844806"/>
              <a:ext cx="43586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200" b="1" spc="600" dirty="0">
                  <a:solidFill>
                    <a:schemeClr val="bg1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感谢聆听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158736" y="5272057"/>
              <a:ext cx="38745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spc="600" dirty="0">
                  <a:solidFill>
                    <a:schemeClr val="bg1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GROUP</a:t>
              </a:r>
              <a:r>
                <a:rPr lang="zh-CN" altLang="en-US" sz="2000" b="1" spc="600" dirty="0">
                  <a:solidFill>
                    <a:schemeClr val="bg1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 </a:t>
              </a:r>
              <a:r>
                <a:rPr lang="en-US" altLang="zh-CN" sz="2000" b="1" spc="600" dirty="0">
                  <a:solidFill>
                    <a:schemeClr val="bg1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2</a:t>
              </a:r>
              <a:endParaRPr lang="zh-CN" altLang="en-US" sz="2000" b="1" spc="600" dirty="0">
                <a:solidFill>
                  <a:schemeClr val="bg1"/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2757318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6" r="14286"/>
          <a:stretch/>
        </p:blipFill>
        <p:spPr>
          <a:xfrm>
            <a:off x="9169400" y="-1473200"/>
            <a:ext cx="4236720" cy="4236720"/>
          </a:xfrm>
          <a:prstGeom prst="ellipse">
            <a:avLst/>
          </a:prstGeom>
        </p:spPr>
      </p:pic>
      <p:sp>
        <p:nvSpPr>
          <p:cNvPr id="8" name="任意多边形 7"/>
          <p:cNvSpPr/>
          <p:nvPr/>
        </p:nvSpPr>
        <p:spPr>
          <a:xfrm flipV="1">
            <a:off x="9301479" y="1515043"/>
            <a:ext cx="2407919" cy="2399257"/>
          </a:xfrm>
          <a:custGeom>
            <a:avLst/>
            <a:gdLst>
              <a:gd name="connsiteX0" fmla="*/ 0 w 2681727"/>
              <a:gd name="connsiteY0" fmla="*/ 0 h 2672080"/>
              <a:gd name="connsiteX1" fmla="*/ 2668392 w 2681727"/>
              <a:gd name="connsiteY1" fmla="*/ 2407997 h 2672080"/>
              <a:gd name="connsiteX2" fmla="*/ 2681727 w 2681727"/>
              <a:gd name="connsiteY2" fmla="*/ 2672080 h 2672080"/>
              <a:gd name="connsiteX3" fmla="*/ 1914647 w 2681727"/>
              <a:gd name="connsiteY3" fmla="*/ 2672080 h 2672080"/>
              <a:gd name="connsiteX4" fmla="*/ 1905273 w 2681727"/>
              <a:gd name="connsiteY4" fmla="*/ 2486426 h 2672080"/>
              <a:gd name="connsiteX5" fmla="*/ 0 w 2681727"/>
              <a:gd name="connsiteY5" fmla="*/ 767080 h 267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1727" h="2672080">
                <a:moveTo>
                  <a:pt x="0" y="0"/>
                </a:moveTo>
                <a:cubicBezTo>
                  <a:pt x="1388775" y="0"/>
                  <a:pt x="2531034" y="1055461"/>
                  <a:pt x="2668392" y="2407997"/>
                </a:cubicBezTo>
                <a:lnTo>
                  <a:pt x="2681727" y="2672080"/>
                </a:lnTo>
                <a:lnTo>
                  <a:pt x="1914647" y="2672080"/>
                </a:lnTo>
                <a:lnTo>
                  <a:pt x="1905273" y="2486426"/>
                </a:lnTo>
                <a:cubicBezTo>
                  <a:pt x="1807197" y="1520695"/>
                  <a:pt x="991607" y="767080"/>
                  <a:pt x="0" y="76708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书体坊郭小语钢笔楷体" panose="02010601030101010101" pitchFamily="2" charset="-122"/>
              <a:sym typeface="Open Sans" panose="020B0606030504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8850" y="690880"/>
            <a:ext cx="400110" cy="54965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1400" spc="1200" dirty="0"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rPr>
              <a:t>Parallel</a:t>
            </a:r>
            <a:r>
              <a:rPr lang="zh-CN" altLang="en-US" sz="1400" spc="1200" dirty="0"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rPr>
              <a:t> </a:t>
            </a:r>
            <a:r>
              <a:rPr lang="en-US" altLang="zh-CN" sz="1400" spc="1200" dirty="0"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rPr>
              <a:t>Programing</a:t>
            </a:r>
            <a:endParaRPr lang="zh-CN" altLang="en-US" sz="1400" spc="1200" dirty="0">
              <a:latin typeface="Open Sans" panose="020B0606030504020204" pitchFamily="34" charset="0"/>
              <a:ea typeface="书体坊郭小语钢笔楷体" panose="02010601030101010101" pitchFamily="2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122679" y="924560"/>
            <a:ext cx="7868918" cy="5118315"/>
            <a:chOff x="1122679" y="924560"/>
            <a:chExt cx="7868918" cy="5118315"/>
          </a:xfrm>
        </p:grpSpPr>
        <p:sp>
          <p:nvSpPr>
            <p:cNvPr id="12" name="任意多边形 11"/>
            <p:cNvSpPr/>
            <p:nvPr/>
          </p:nvSpPr>
          <p:spPr>
            <a:xfrm>
              <a:off x="1122679" y="948898"/>
              <a:ext cx="782320" cy="782320"/>
            </a:xfrm>
            <a:custGeom>
              <a:avLst/>
              <a:gdLst>
                <a:gd name="connsiteX0" fmla="*/ 543560 w 1087120"/>
                <a:gd name="connsiteY0" fmla="*/ 199390 h 1087120"/>
                <a:gd name="connsiteX1" fmla="*/ 199390 w 1087120"/>
                <a:gd name="connsiteY1" fmla="*/ 543560 h 1087120"/>
                <a:gd name="connsiteX2" fmla="*/ 543560 w 1087120"/>
                <a:gd name="connsiteY2" fmla="*/ 887730 h 1087120"/>
                <a:gd name="connsiteX3" fmla="*/ 887730 w 1087120"/>
                <a:gd name="connsiteY3" fmla="*/ 543560 h 1087120"/>
                <a:gd name="connsiteX4" fmla="*/ 543560 w 1087120"/>
                <a:gd name="connsiteY4" fmla="*/ 199390 h 1087120"/>
                <a:gd name="connsiteX5" fmla="*/ 543560 w 1087120"/>
                <a:gd name="connsiteY5" fmla="*/ 0 h 1087120"/>
                <a:gd name="connsiteX6" fmla="*/ 1087120 w 1087120"/>
                <a:gd name="connsiteY6" fmla="*/ 543560 h 1087120"/>
                <a:gd name="connsiteX7" fmla="*/ 543560 w 1087120"/>
                <a:gd name="connsiteY7" fmla="*/ 1087120 h 1087120"/>
                <a:gd name="connsiteX8" fmla="*/ 0 w 1087120"/>
                <a:gd name="connsiteY8" fmla="*/ 543560 h 1087120"/>
                <a:gd name="connsiteX9" fmla="*/ 543560 w 1087120"/>
                <a:gd name="connsiteY9" fmla="*/ 0 h 108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7120" h="1087120">
                  <a:moveTo>
                    <a:pt x="543560" y="199390"/>
                  </a:moveTo>
                  <a:cubicBezTo>
                    <a:pt x="353480" y="199390"/>
                    <a:pt x="199390" y="353480"/>
                    <a:pt x="199390" y="543560"/>
                  </a:cubicBezTo>
                  <a:cubicBezTo>
                    <a:pt x="199390" y="733640"/>
                    <a:pt x="353480" y="887730"/>
                    <a:pt x="543560" y="887730"/>
                  </a:cubicBezTo>
                  <a:cubicBezTo>
                    <a:pt x="733640" y="887730"/>
                    <a:pt x="887730" y="733640"/>
                    <a:pt x="887730" y="543560"/>
                  </a:cubicBezTo>
                  <a:cubicBezTo>
                    <a:pt x="887730" y="353480"/>
                    <a:pt x="733640" y="199390"/>
                    <a:pt x="543560" y="199390"/>
                  </a:cubicBezTo>
                  <a:close/>
                  <a:moveTo>
                    <a:pt x="543560" y="0"/>
                  </a:moveTo>
                  <a:cubicBezTo>
                    <a:pt x="843760" y="0"/>
                    <a:pt x="1087120" y="243360"/>
                    <a:pt x="1087120" y="543560"/>
                  </a:cubicBezTo>
                  <a:cubicBezTo>
                    <a:pt x="1087120" y="843760"/>
                    <a:pt x="843760" y="1087120"/>
                    <a:pt x="543560" y="1087120"/>
                  </a:cubicBezTo>
                  <a:cubicBezTo>
                    <a:pt x="243360" y="1087120"/>
                    <a:pt x="0" y="843760"/>
                    <a:pt x="0" y="543560"/>
                  </a:cubicBezTo>
                  <a:cubicBezTo>
                    <a:pt x="0" y="243360"/>
                    <a:pt x="243360" y="0"/>
                    <a:pt x="543560" y="0"/>
                  </a:cubicBezTo>
                  <a:close/>
                </a:path>
              </a:pathLst>
            </a:cu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265680" y="924560"/>
              <a:ext cx="55168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spc="1400" dirty="0">
                  <a:latin typeface="Open Sans" panose="020B0606030504020204" pitchFamily="34" charset="0"/>
                  <a:ea typeface="书体坊郭小语钢笔楷体" panose="02010601030101010101" pitchFamily="2" charset="-122"/>
                  <a:cs typeface="Open Sans" panose="020B0606030504020204" pitchFamily="34" charset="0"/>
                  <a:sym typeface="Open Sans" panose="020B0606030504020204" pitchFamily="34" charset="0"/>
                </a:rPr>
                <a:t>CONTENTS</a:t>
              </a:r>
              <a:endParaRPr lang="zh-CN" altLang="en-US" sz="4800" b="1" spc="1400" dirty="0"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1122679" y="2391827"/>
              <a:ext cx="7868918" cy="3651048"/>
              <a:chOff x="4036061" y="2290227"/>
              <a:chExt cx="7868918" cy="3651048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4036061" y="2290227"/>
                <a:ext cx="3652518" cy="1871987"/>
                <a:chOff x="4064854" y="2844225"/>
                <a:chExt cx="4062292" cy="1871987"/>
              </a:xfrm>
            </p:grpSpPr>
            <p:sp>
              <p:nvSpPr>
                <p:cNvPr id="25" name="文本框 24"/>
                <p:cNvSpPr txBox="1"/>
                <p:nvPr/>
              </p:nvSpPr>
              <p:spPr>
                <a:xfrm>
                  <a:off x="4064854" y="2844225"/>
                  <a:ext cx="406229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b="1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1.</a:t>
                  </a:r>
                  <a:r>
                    <a:rPr lang="zh-CN" altLang="en-US" sz="3200" b="1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 </a:t>
                  </a:r>
                  <a:r>
                    <a:rPr lang="en-US" altLang="zh-CN" sz="3200" b="1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Analysis</a:t>
                  </a:r>
                  <a:endParaRPr lang="zh-CN" altLang="en-US" sz="3200" b="1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26" name="文本框 25"/>
                <p:cNvSpPr txBox="1"/>
                <p:nvPr/>
              </p:nvSpPr>
              <p:spPr>
                <a:xfrm>
                  <a:off x="4064854" y="3429000"/>
                  <a:ext cx="3773587" cy="12872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CN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Analysis matrix structure,</a:t>
                  </a:r>
                  <a:r>
                    <a:rPr lang="zh-CN" altLang="en-US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 </a:t>
                  </a:r>
                  <a:r>
                    <a:rPr lang="en-US" altLang="zh-CN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and</a:t>
                  </a:r>
                  <a:r>
                    <a:rPr lang="zh-CN" altLang="en-US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 </a:t>
                  </a:r>
                  <a:r>
                    <a:rPr lang="en-US" altLang="zh-CN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choose</a:t>
                  </a:r>
                  <a:r>
                    <a:rPr lang="zh-CN" altLang="en-US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 </a:t>
                  </a:r>
                  <a:r>
                    <a:rPr lang="en-US" altLang="zh-CN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solution.</a:t>
                  </a:r>
                  <a:endParaRPr lang="zh-CN" altLang="en-US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6" name="组合 15"/>
              <p:cNvGrpSpPr/>
              <p:nvPr/>
            </p:nvGrpSpPr>
            <p:grpSpPr>
              <a:xfrm>
                <a:off x="8252461" y="2290227"/>
                <a:ext cx="3652518" cy="1456488"/>
                <a:chOff x="4064854" y="2844225"/>
                <a:chExt cx="4062292" cy="1456488"/>
              </a:xfrm>
            </p:grpSpPr>
            <p:sp>
              <p:nvSpPr>
                <p:cNvPr id="23" name="文本框 22"/>
                <p:cNvSpPr txBox="1"/>
                <p:nvPr/>
              </p:nvSpPr>
              <p:spPr>
                <a:xfrm>
                  <a:off x="4064854" y="2844225"/>
                  <a:ext cx="406229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b="1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2.</a:t>
                  </a:r>
                  <a:r>
                    <a:rPr lang="zh-CN" altLang="en-US" sz="3200" b="1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 </a:t>
                  </a:r>
                  <a:r>
                    <a:rPr lang="en-US" altLang="zh-CN" sz="3200" b="1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Strategy</a:t>
                  </a:r>
                  <a:endParaRPr lang="zh-CN" altLang="en-US" sz="3200" b="1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24" name="文本框 23"/>
                <p:cNvSpPr txBox="1"/>
                <p:nvPr/>
              </p:nvSpPr>
              <p:spPr>
                <a:xfrm>
                  <a:off x="4064854" y="3429000"/>
                  <a:ext cx="3773587" cy="8717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CN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Replace</a:t>
                  </a:r>
                  <a:r>
                    <a:rPr lang="zh-CN" altLang="en-US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 </a:t>
                  </a:r>
                  <a:r>
                    <a:rPr lang="en-US" altLang="zh-CN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“</a:t>
                  </a:r>
                  <a:r>
                    <a:rPr lang="en-US" altLang="zh-CN" spc="6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gemm</a:t>
                  </a:r>
                  <a:r>
                    <a:rPr lang="en-US" altLang="zh-CN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”</a:t>
                  </a:r>
                  <a:r>
                    <a:rPr lang="zh-CN" altLang="en-US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 </a:t>
                  </a:r>
                  <a:r>
                    <a:rPr lang="en-US" altLang="zh-CN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with</a:t>
                  </a:r>
                  <a:r>
                    <a:rPr lang="zh-CN" altLang="en-US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 </a:t>
                  </a:r>
                  <a:r>
                    <a:rPr lang="en-US" altLang="zh-CN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“</a:t>
                  </a:r>
                  <a:r>
                    <a:rPr lang="en-US" altLang="zh-CN" spc="6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spmm</a:t>
                  </a:r>
                  <a:r>
                    <a:rPr lang="en-US" altLang="zh-CN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”!</a:t>
                  </a:r>
                  <a:endParaRPr lang="zh-CN" altLang="en-US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7" name="组合 16"/>
              <p:cNvGrpSpPr/>
              <p:nvPr/>
            </p:nvGrpSpPr>
            <p:grpSpPr>
              <a:xfrm>
                <a:off x="4036061" y="4484787"/>
                <a:ext cx="3652518" cy="1456488"/>
                <a:chOff x="4064854" y="2844225"/>
                <a:chExt cx="4062292" cy="1456488"/>
              </a:xfrm>
            </p:grpSpPr>
            <p:sp>
              <p:nvSpPr>
                <p:cNvPr id="21" name="文本框 20"/>
                <p:cNvSpPr txBox="1"/>
                <p:nvPr/>
              </p:nvSpPr>
              <p:spPr>
                <a:xfrm>
                  <a:off x="4064854" y="2844225"/>
                  <a:ext cx="406229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b="1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3.</a:t>
                  </a:r>
                  <a:r>
                    <a:rPr lang="zh-CN" altLang="en-US" sz="3200" b="1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 </a:t>
                  </a:r>
                  <a:r>
                    <a:rPr lang="en-US" altLang="zh-CN" sz="3200" b="1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Details</a:t>
                  </a:r>
                  <a:endParaRPr lang="zh-CN" altLang="en-US" sz="3200" b="1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22" name="文本框 21"/>
                <p:cNvSpPr txBox="1"/>
                <p:nvPr/>
              </p:nvSpPr>
              <p:spPr>
                <a:xfrm>
                  <a:off x="4064854" y="3429000"/>
                  <a:ext cx="3773587" cy="8717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CN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Some</a:t>
                  </a:r>
                  <a:r>
                    <a:rPr lang="zh-CN" altLang="en-US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 </a:t>
                  </a:r>
                  <a:r>
                    <a:rPr lang="en-US" altLang="zh-CN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details</a:t>
                  </a:r>
                  <a:r>
                    <a:rPr lang="zh-CN" altLang="en-US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 </a:t>
                  </a:r>
                  <a:r>
                    <a:rPr lang="en-US" altLang="zh-CN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to</a:t>
                  </a:r>
                  <a:r>
                    <a:rPr lang="zh-CN" altLang="en-US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 </a:t>
                  </a:r>
                  <a:r>
                    <a:rPr lang="en-US" altLang="zh-CN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optimize</a:t>
                  </a:r>
                  <a:r>
                    <a:rPr lang="zh-CN" altLang="en-US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 </a:t>
                  </a:r>
                  <a:r>
                    <a:rPr lang="en-US" altLang="zh-CN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better</a:t>
                  </a:r>
                  <a:r>
                    <a:rPr lang="en-US" altLang="zh-CN" sz="1000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.</a:t>
                  </a:r>
                  <a:endParaRPr lang="zh-CN" altLang="en-US" sz="1000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8" name="组合 17"/>
              <p:cNvGrpSpPr/>
              <p:nvPr/>
            </p:nvGrpSpPr>
            <p:grpSpPr>
              <a:xfrm>
                <a:off x="8252461" y="4484787"/>
                <a:ext cx="3652518" cy="1040990"/>
                <a:chOff x="4064854" y="2844225"/>
                <a:chExt cx="4062292" cy="1040990"/>
              </a:xfrm>
            </p:grpSpPr>
            <p:sp>
              <p:nvSpPr>
                <p:cNvPr id="19" name="文本框 18"/>
                <p:cNvSpPr txBox="1"/>
                <p:nvPr/>
              </p:nvSpPr>
              <p:spPr>
                <a:xfrm>
                  <a:off x="4064854" y="2844225"/>
                  <a:ext cx="406229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b="1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4.</a:t>
                  </a:r>
                  <a:r>
                    <a:rPr lang="zh-CN" altLang="en-US" sz="3200" b="1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 </a:t>
                  </a:r>
                  <a:r>
                    <a:rPr lang="en-US" altLang="zh-CN" sz="3200" b="1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Result</a:t>
                  </a:r>
                  <a:endParaRPr lang="zh-CN" altLang="en-US" sz="3200" b="1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20" name="文本框 19"/>
                <p:cNvSpPr txBox="1"/>
                <p:nvPr/>
              </p:nvSpPr>
              <p:spPr>
                <a:xfrm>
                  <a:off x="4064854" y="3429000"/>
                  <a:ext cx="3773588" cy="456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CN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Show</a:t>
                  </a:r>
                  <a:r>
                    <a:rPr lang="zh-CN" altLang="en-US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 </a:t>
                  </a:r>
                  <a:r>
                    <a:rPr lang="en-US" altLang="zh-CN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our</a:t>
                  </a:r>
                  <a:r>
                    <a:rPr lang="zh-CN" altLang="en-US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 </a:t>
                  </a:r>
                  <a:r>
                    <a:rPr lang="en-US" altLang="zh-CN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work</a:t>
                  </a:r>
                  <a:r>
                    <a:rPr lang="en-US" altLang="zh-CN" sz="1000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~</a:t>
                  </a:r>
                  <a:endParaRPr lang="zh-CN" altLang="en-US" sz="1000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</p:grpSp>
        </p:grpSp>
      </p:grpSp>
      <p:sp>
        <p:nvSpPr>
          <p:cNvPr id="3" name="椭圆 2"/>
          <p:cNvSpPr/>
          <p:nvPr/>
        </p:nvSpPr>
        <p:spPr>
          <a:xfrm>
            <a:off x="10256056" y="4179637"/>
            <a:ext cx="498763" cy="49876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书体坊郭小语钢笔楷体" panose="02010601030101010101" pitchFamily="2" charset="-122"/>
              <a:sym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626369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6116320" y="0"/>
            <a:ext cx="60756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书体坊郭小语钢笔楷体" panose="02010601030101010101" pitchFamily="2" charset="-122"/>
              <a:sym typeface="Open Sans" panose="020B0606030504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154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书体坊郭小语钢笔楷体" panose="02010601030101010101" pitchFamily="2" charset="-122"/>
              <a:sym typeface="Open Sans" panose="020B060603050402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15" r="45699" b="50473"/>
          <a:stretch/>
        </p:blipFill>
        <p:spPr>
          <a:xfrm>
            <a:off x="802640" y="5268849"/>
            <a:ext cx="701040" cy="605608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6999001" y="848326"/>
            <a:ext cx="4675475" cy="5232470"/>
            <a:chOff x="6999001" y="848326"/>
            <a:chExt cx="4675475" cy="5232470"/>
          </a:xfrm>
        </p:grpSpPr>
        <p:sp>
          <p:nvSpPr>
            <p:cNvPr id="20" name="矩形 19"/>
            <p:cNvSpPr/>
            <p:nvPr/>
          </p:nvSpPr>
          <p:spPr>
            <a:xfrm>
              <a:off x="7960058" y="1268580"/>
              <a:ext cx="2753360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6999001" y="2382855"/>
              <a:ext cx="4675475" cy="3697941"/>
              <a:chOff x="6999001" y="2382855"/>
              <a:chExt cx="4675475" cy="3697941"/>
            </a:xfrm>
          </p:grpSpPr>
          <p:pic>
            <p:nvPicPr>
              <p:cNvPr id="23" name="图片 22"/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515" r="45699" b="50473"/>
              <a:stretch/>
            </p:blipFill>
            <p:spPr>
              <a:xfrm>
                <a:off x="9390985" y="2382855"/>
                <a:ext cx="2077720" cy="1794882"/>
              </a:xfrm>
              <a:prstGeom prst="rect">
                <a:avLst/>
              </a:prstGeom>
            </p:spPr>
          </p:pic>
          <p:grpSp>
            <p:nvGrpSpPr>
              <p:cNvPr id="24" name="组合 23"/>
              <p:cNvGrpSpPr/>
              <p:nvPr/>
            </p:nvGrpSpPr>
            <p:grpSpPr>
              <a:xfrm>
                <a:off x="6999001" y="2393015"/>
                <a:ext cx="4675475" cy="3687781"/>
                <a:chOff x="7659129" y="1637899"/>
                <a:chExt cx="4675475" cy="3687781"/>
              </a:xfrm>
            </p:grpSpPr>
            <p:sp>
              <p:nvSpPr>
                <p:cNvPr id="25" name="文本框 24"/>
                <p:cNvSpPr txBox="1"/>
                <p:nvPr/>
              </p:nvSpPr>
              <p:spPr>
                <a:xfrm>
                  <a:off x="9863184" y="1637899"/>
                  <a:ext cx="2471420" cy="22159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3800" spc="300" dirty="0">
                      <a:solidFill>
                        <a:schemeClr val="accent1">
                          <a:lumMod val="7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cs typeface="Open Sans" panose="020B0606030504020204" pitchFamily="34" charset="0"/>
                      <a:sym typeface="Open Sans" panose="020B0606030504020204" pitchFamily="34" charset="0"/>
                    </a:rPr>
                    <a:t>01</a:t>
                  </a:r>
                  <a:endParaRPr lang="zh-CN" altLang="en-US" sz="13800" spc="300" dirty="0">
                    <a:solidFill>
                      <a:schemeClr val="accent1">
                        <a:lumMod val="7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cs typeface="Open Sans" panose="020B0606030504020204" pitchFamily="34" charset="0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26" name="文本框 25"/>
                <p:cNvSpPr txBox="1"/>
                <p:nvPr/>
              </p:nvSpPr>
              <p:spPr>
                <a:xfrm>
                  <a:off x="9469484" y="3651134"/>
                  <a:ext cx="2753359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zh-CN" sz="4000" b="1" spc="600" dirty="0">
                      <a:solidFill>
                        <a:schemeClr val="accent3">
                          <a:lumMod val="50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cs typeface="Open Sans" panose="020B0606030504020204" pitchFamily="34" charset="0"/>
                      <a:sym typeface="Open Sans" panose="020B0606030504020204" pitchFamily="34" charset="0"/>
                    </a:rPr>
                    <a:t>Analysis</a:t>
                  </a:r>
                  <a:endParaRPr lang="zh-CN" altLang="en-US" sz="4000" b="1" spc="600" dirty="0">
                    <a:solidFill>
                      <a:schemeClr val="accent3">
                        <a:lumMod val="50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cs typeface="Open Sans" panose="020B0606030504020204" pitchFamily="34" charset="0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27" name="文本框 26"/>
                <p:cNvSpPr txBox="1"/>
                <p:nvPr/>
              </p:nvSpPr>
              <p:spPr>
                <a:xfrm>
                  <a:off x="7659129" y="4453967"/>
                  <a:ext cx="4675475" cy="8717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CN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Analysis matrix structure,</a:t>
                  </a:r>
                  <a:r>
                    <a:rPr lang="zh-CN" altLang="en-US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 </a:t>
                  </a:r>
                  <a:r>
                    <a:rPr lang="en-US" altLang="zh-CN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and</a:t>
                  </a:r>
                  <a:r>
                    <a:rPr lang="zh-CN" altLang="en-US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 </a:t>
                  </a:r>
                  <a:r>
                    <a:rPr lang="en-US" altLang="zh-CN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choose</a:t>
                  </a:r>
                  <a:r>
                    <a:rPr lang="zh-CN" altLang="en-US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 </a:t>
                  </a:r>
                  <a:r>
                    <a:rPr lang="en-US" altLang="zh-CN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sym typeface="Open Sans" panose="020B0606030504020204" pitchFamily="34" charset="0"/>
                    </a:rPr>
                    <a:t>solution.</a:t>
                  </a:r>
                  <a:endParaRPr lang="zh-CN" altLang="en-US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22" name="文本框 21"/>
            <p:cNvSpPr txBox="1"/>
            <p:nvPr/>
          </p:nvSpPr>
          <p:spPr>
            <a:xfrm>
              <a:off x="7612243" y="848326"/>
              <a:ext cx="35574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pc="300" dirty="0">
                  <a:solidFill>
                    <a:schemeClr val="accent1">
                      <a:lumMod val="75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cs typeface="Open Sans" panose="020B0606030504020204" pitchFamily="34" charset="0"/>
                  <a:sym typeface="Open Sans" panose="020B0606030504020204" pitchFamily="34" charset="0"/>
                </a:rPr>
                <a:t>Parallel</a:t>
              </a:r>
              <a:r>
                <a:rPr lang="zh-CN" altLang="en-US" spc="300" dirty="0">
                  <a:solidFill>
                    <a:schemeClr val="accent1">
                      <a:lumMod val="75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cs typeface="Open Sans" panose="020B0606030504020204" pitchFamily="34" charset="0"/>
                  <a:sym typeface="Open Sans" panose="020B0606030504020204" pitchFamily="34" charset="0"/>
                </a:rPr>
                <a:t> </a:t>
              </a:r>
              <a:r>
                <a:rPr lang="en-US" altLang="zh-CN" spc="300" dirty="0">
                  <a:solidFill>
                    <a:schemeClr val="accent1">
                      <a:lumMod val="75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cs typeface="Open Sans" panose="020B0606030504020204" pitchFamily="34" charset="0"/>
                  <a:sym typeface="Open Sans" panose="020B0606030504020204" pitchFamily="34" charset="0"/>
                </a:rPr>
                <a:t>Programing</a:t>
              </a:r>
              <a:endParaRPr lang="zh-CN" altLang="en-US" spc="300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5CCE251E-86AC-F745-AA45-DC458E5D831A}"/>
              </a:ext>
            </a:extLst>
          </p:cNvPr>
          <p:cNvSpPr txBox="1"/>
          <p:nvPr/>
        </p:nvSpPr>
        <p:spPr>
          <a:xfrm>
            <a:off x="40640" y="774620"/>
            <a:ext cx="60756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5400" b="1" spc="600" dirty="0">
                <a:solidFill>
                  <a:schemeClr val="bg1"/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rPr>
              <a:t>Matrix&lt;-1</a:t>
            </a:r>
          </a:p>
          <a:p>
            <a:pPr algn="r"/>
            <a:r>
              <a:rPr lang="en-US" altLang="zh-CN" sz="5400" b="1" spc="600" dirty="0">
                <a:solidFill>
                  <a:schemeClr val="bg1"/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rPr>
              <a:t>Complexity&lt;-2</a:t>
            </a:r>
          </a:p>
        </p:txBody>
      </p:sp>
    </p:spTree>
    <p:extLst>
      <p:ext uri="{BB962C8B-B14F-4D97-AF65-F5344CB8AC3E}">
        <p14:creationId xmlns:p14="http://schemas.microsoft.com/office/powerpoint/2010/main" val="689056000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8600" y="257773"/>
            <a:ext cx="3972283" cy="810259"/>
            <a:chOff x="360680" y="196813"/>
            <a:chExt cx="3972283" cy="810259"/>
          </a:xfrm>
        </p:grpSpPr>
        <p:grpSp>
          <p:nvGrpSpPr>
            <p:cNvPr id="4" name="组合 3"/>
            <p:cNvGrpSpPr/>
            <p:nvPr/>
          </p:nvGrpSpPr>
          <p:grpSpPr>
            <a:xfrm>
              <a:off x="360680" y="355599"/>
              <a:ext cx="504350" cy="492689"/>
              <a:chOff x="1468120" y="1722049"/>
              <a:chExt cx="3515360" cy="3434080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468120" y="1722049"/>
                <a:ext cx="3515360" cy="343408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  <a:alpha val="3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 spc="600" dirty="0">
                  <a:solidFill>
                    <a:schemeClr val="lt1">
                      <a:alpha val="90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2252903" y="2488691"/>
                <a:ext cx="1945788" cy="1900796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 spc="600" dirty="0">
                  <a:solidFill>
                    <a:schemeClr val="lt1">
                      <a:alpha val="90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77623" y="196813"/>
              <a:ext cx="3355340" cy="810259"/>
              <a:chOff x="3360420" y="1120140"/>
              <a:chExt cx="2387600" cy="810259"/>
            </a:xfrm>
          </p:grpSpPr>
          <p:sp>
            <p:nvSpPr>
              <p:cNvPr id="6" name="iṥḻiḋé"/>
              <p:cNvSpPr txBox="1"/>
              <p:nvPr/>
            </p:nvSpPr>
            <p:spPr bwMode="auto">
              <a:xfrm>
                <a:off x="3360420" y="1120140"/>
                <a:ext cx="2387600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>
                  <a:spcBef>
                    <a:spcPct val="0"/>
                  </a:spcBef>
                  <a:defRPr/>
                </a:pPr>
                <a:r>
                  <a:rPr lang="en-US" altLang="zh-CN" sz="2000" b="1" spc="600" dirty="0">
                    <a:solidFill>
                      <a:schemeClr val="accent1">
                        <a:lumMod val="50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Matrix</a:t>
                </a:r>
                <a:r>
                  <a:rPr lang="zh-CN" altLang="en-US" sz="2000" b="1" spc="600" dirty="0">
                    <a:solidFill>
                      <a:schemeClr val="accent1">
                        <a:lumMod val="50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 </a:t>
                </a:r>
                <a:r>
                  <a:rPr lang="en-US" altLang="zh-CN" sz="2000" b="1" spc="600" dirty="0">
                    <a:solidFill>
                      <a:schemeClr val="accent1">
                        <a:lumMod val="50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Struct</a:t>
                </a:r>
                <a:endParaRPr lang="zh-CN" altLang="en-US" sz="2000" b="1" spc="600" dirty="0">
                  <a:solidFill>
                    <a:schemeClr val="accent1">
                      <a:lumMod val="50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7" name="îṡlíḑé"/>
              <p:cNvSpPr/>
              <p:nvPr/>
            </p:nvSpPr>
            <p:spPr bwMode="auto">
              <a:xfrm>
                <a:off x="3360420" y="1561945"/>
                <a:ext cx="2387600" cy="3684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R="0" lvl="0" algn="l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r>
                  <a:rPr lang="en-US" altLang="zh-CN" sz="1100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All</a:t>
                </a:r>
                <a:r>
                  <a:rPr lang="zh-CN" altLang="en-US" sz="1100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 </a:t>
                </a:r>
                <a:r>
                  <a:rPr lang="en-US" altLang="zh-CN" sz="1100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are</a:t>
                </a:r>
                <a:r>
                  <a:rPr lang="zh-CN" altLang="en-US" sz="1100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 </a:t>
                </a:r>
                <a:r>
                  <a:rPr lang="en-US" altLang="zh-CN" sz="1100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sparse.</a:t>
                </a:r>
                <a:endParaRPr kumimoji="0" lang="en-US" altLang="zh-CN" sz="1100" b="0" i="0" u="none" strike="noStrike" kern="1200" cap="none" spc="6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</p:grpSp>
      <p:grpSp>
        <p:nvGrpSpPr>
          <p:cNvPr id="10" name="02af2e13-b1c3-4fcf-8099-c350dbc3e56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204688" y="1896787"/>
            <a:ext cx="4326828" cy="3736362"/>
            <a:chOff x="7204688" y="1896787"/>
            <a:chExt cx="4326828" cy="3736362"/>
          </a:xfrm>
        </p:grpSpPr>
        <p:grpSp>
          <p:nvGrpSpPr>
            <p:cNvPr id="12" name="ïslíďé"/>
            <p:cNvGrpSpPr/>
            <p:nvPr/>
          </p:nvGrpSpPr>
          <p:grpSpPr>
            <a:xfrm>
              <a:off x="7204688" y="1896787"/>
              <a:ext cx="399214" cy="399214"/>
              <a:chOff x="0" y="0"/>
              <a:chExt cx="767929" cy="767929"/>
            </a:xfrm>
          </p:grpSpPr>
          <p:sp>
            <p:nvSpPr>
              <p:cNvPr id="33" name="ïṧļîḓé"/>
              <p:cNvSpPr/>
              <p:nvPr/>
            </p:nvSpPr>
            <p:spPr>
              <a:xfrm>
                <a:off x="0" y="0"/>
                <a:ext cx="767929" cy="767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4" name="íṥ1íḓê"/>
              <p:cNvSpPr/>
              <p:nvPr/>
            </p:nvSpPr>
            <p:spPr>
              <a:xfrm>
                <a:off x="234638" y="227334"/>
                <a:ext cx="298653" cy="3132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sp>
          <p:nvSpPr>
            <p:cNvPr id="13" name="iṡļiḍe"/>
            <p:cNvSpPr/>
            <p:nvPr/>
          </p:nvSpPr>
          <p:spPr>
            <a:xfrm>
              <a:off x="7614929" y="1973401"/>
              <a:ext cx="3916587" cy="703567"/>
            </a:xfrm>
            <a:prstGeom prst="rect">
              <a:avLst/>
            </a:prstGeom>
          </p:spPr>
          <p:txBody>
            <a:bodyPr wrap="none" lIns="90000" tIns="46800" rIns="90000" bIns="46800" anchor="b" anchorCtr="0">
              <a:normAutofit/>
            </a:bodyPr>
            <a:lstStyle/>
            <a:p>
              <a:r>
                <a:rPr lang="en" altLang="zh-CN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All sparse matrices</a:t>
              </a:r>
              <a:r>
                <a:rPr lang="zh-CN" altLang="en-US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，</a:t>
              </a:r>
              <a:endParaRPr lang="en-US" altLang="zh-CN" b="1" dirty="0"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  <a:p>
              <a:r>
                <a:rPr lang="en-US" altLang="zh-CN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and the</a:t>
              </a:r>
              <a:r>
                <a:rPr lang="zh-CN" altLang="en-US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 </a:t>
              </a:r>
              <a:r>
                <a:rPr lang="en-US" altLang="zh-CN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B’s sparsity is 0.03125.</a:t>
              </a:r>
            </a:p>
            <a:p>
              <a:endParaRPr lang="zh-CN" altLang="en-US" b="1" dirty="0"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grpSp>
          <p:nvGrpSpPr>
            <p:cNvPr id="15" name="î$ļïḋe"/>
            <p:cNvGrpSpPr/>
            <p:nvPr/>
          </p:nvGrpSpPr>
          <p:grpSpPr>
            <a:xfrm>
              <a:off x="7204688" y="2926580"/>
              <a:ext cx="399214" cy="399214"/>
              <a:chOff x="0" y="0"/>
              <a:chExt cx="767929" cy="767929"/>
            </a:xfrm>
          </p:grpSpPr>
          <p:sp>
            <p:nvSpPr>
              <p:cNvPr id="31" name="ísļíḍè"/>
              <p:cNvSpPr/>
              <p:nvPr/>
            </p:nvSpPr>
            <p:spPr>
              <a:xfrm>
                <a:off x="0" y="0"/>
                <a:ext cx="767929" cy="767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2" name="íş1îḋê"/>
              <p:cNvSpPr/>
              <p:nvPr/>
            </p:nvSpPr>
            <p:spPr>
              <a:xfrm>
                <a:off x="234638" y="227334"/>
                <a:ext cx="298653" cy="3132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sp>
          <p:nvSpPr>
            <p:cNvPr id="16" name="íš1íḋê"/>
            <p:cNvSpPr/>
            <p:nvPr/>
          </p:nvSpPr>
          <p:spPr>
            <a:xfrm>
              <a:off x="7614929" y="2734935"/>
              <a:ext cx="3916587" cy="703567"/>
            </a:xfrm>
            <a:prstGeom prst="rect">
              <a:avLst/>
            </a:prstGeom>
          </p:spPr>
          <p:txBody>
            <a:bodyPr wrap="none" lIns="90000" tIns="46800" rIns="90000" bIns="46800" anchor="b" anchorCtr="0">
              <a:normAutofit/>
            </a:bodyPr>
            <a:lstStyle/>
            <a:p>
              <a:r>
                <a:rPr lang="en" altLang="zh-CN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The distribution of </a:t>
              </a:r>
              <a:r>
                <a:rPr lang="en-US" altLang="zh-CN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some</a:t>
              </a:r>
              <a:r>
                <a:rPr lang="zh-CN" altLang="en-US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 </a:t>
              </a:r>
              <a:r>
                <a:rPr lang="en-US" altLang="zh-CN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B</a:t>
              </a:r>
              <a:r>
                <a:rPr lang="en" altLang="zh-CN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 matrices </a:t>
              </a:r>
            </a:p>
            <a:p>
              <a:r>
                <a:rPr lang="en" altLang="zh-CN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is very regular.</a:t>
              </a:r>
              <a:endParaRPr lang="zh-CN" altLang="en-US" b="1" dirty="0"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grpSp>
          <p:nvGrpSpPr>
            <p:cNvPr id="18" name="ï$ľîḍè"/>
            <p:cNvGrpSpPr/>
            <p:nvPr/>
          </p:nvGrpSpPr>
          <p:grpSpPr>
            <a:xfrm>
              <a:off x="7204688" y="3956373"/>
              <a:ext cx="399214" cy="399214"/>
              <a:chOff x="0" y="0"/>
              <a:chExt cx="767929" cy="767929"/>
            </a:xfrm>
          </p:grpSpPr>
          <p:sp>
            <p:nvSpPr>
              <p:cNvPr id="29" name="ïslíḑê"/>
              <p:cNvSpPr/>
              <p:nvPr/>
            </p:nvSpPr>
            <p:spPr>
              <a:xfrm>
                <a:off x="0" y="0"/>
                <a:ext cx="767929" cy="767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0" name="îŝ1ïḋé"/>
              <p:cNvSpPr/>
              <p:nvPr/>
            </p:nvSpPr>
            <p:spPr>
              <a:xfrm>
                <a:off x="234638" y="227334"/>
                <a:ext cx="298653" cy="3132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sp>
          <p:nvSpPr>
            <p:cNvPr id="19" name="ïş1îďê"/>
            <p:cNvSpPr/>
            <p:nvPr/>
          </p:nvSpPr>
          <p:spPr>
            <a:xfrm>
              <a:off x="7603901" y="3951520"/>
              <a:ext cx="3916587" cy="407088"/>
            </a:xfrm>
            <a:prstGeom prst="rect">
              <a:avLst/>
            </a:prstGeom>
          </p:spPr>
          <p:txBody>
            <a:bodyPr wrap="none" lIns="90000" tIns="46800" rIns="90000" bIns="46800" anchor="b" anchorCtr="0">
              <a:normAutofit/>
            </a:bodyPr>
            <a:lstStyle/>
            <a:p>
              <a:r>
                <a:rPr lang="en" altLang="zh-CN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B matrices</a:t>
              </a:r>
              <a:r>
                <a:rPr lang="en-US" altLang="zh-CN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’</a:t>
              </a:r>
              <a:r>
                <a:rPr lang="zh-CN" altLang="en-US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 </a:t>
              </a:r>
              <a:r>
                <a:rPr lang="en-US" altLang="zh-CN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size</a:t>
              </a:r>
              <a:r>
                <a:rPr lang="en" altLang="zh-CN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 are all the  (1024</a:t>
              </a:r>
              <a:r>
                <a:rPr lang="en-US" altLang="zh-CN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,</a:t>
              </a:r>
              <a:r>
                <a:rPr lang="en" altLang="zh-CN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 1024)</a:t>
              </a:r>
              <a:endParaRPr lang="zh-CN" altLang="en-US" b="1" dirty="0"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grpSp>
          <p:nvGrpSpPr>
            <p:cNvPr id="21" name="í$ļïḍê"/>
            <p:cNvGrpSpPr/>
            <p:nvPr/>
          </p:nvGrpSpPr>
          <p:grpSpPr>
            <a:xfrm>
              <a:off x="7204688" y="4986165"/>
              <a:ext cx="399214" cy="399214"/>
              <a:chOff x="0" y="0"/>
              <a:chExt cx="767929" cy="767929"/>
            </a:xfrm>
          </p:grpSpPr>
          <p:sp>
            <p:nvSpPr>
              <p:cNvPr id="27" name="iṥ1îḋè"/>
              <p:cNvSpPr/>
              <p:nvPr/>
            </p:nvSpPr>
            <p:spPr>
              <a:xfrm>
                <a:off x="0" y="0"/>
                <a:ext cx="767929" cy="767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28" name="íṧlïḍe"/>
              <p:cNvSpPr/>
              <p:nvPr/>
            </p:nvSpPr>
            <p:spPr>
              <a:xfrm>
                <a:off x="234638" y="227334"/>
                <a:ext cx="298653" cy="3132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sp>
          <p:nvSpPr>
            <p:cNvPr id="22" name="iSľidé"/>
            <p:cNvSpPr/>
            <p:nvPr/>
          </p:nvSpPr>
          <p:spPr>
            <a:xfrm>
              <a:off x="7603901" y="4794520"/>
              <a:ext cx="3916587" cy="838629"/>
            </a:xfrm>
            <a:prstGeom prst="rect">
              <a:avLst/>
            </a:prstGeom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r>
                <a:rPr lang="en-US" altLang="zh-CN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A’s</a:t>
              </a:r>
              <a:r>
                <a:rPr lang="zh-CN" altLang="en-US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 </a:t>
              </a:r>
              <a:r>
                <a:rPr lang="en-US" altLang="zh-CN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size</a:t>
              </a:r>
              <a:r>
                <a:rPr lang="zh-CN" altLang="en-US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 </a:t>
              </a:r>
              <a:r>
                <a:rPr lang="en-US" altLang="zh-CN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(60000,</a:t>
              </a:r>
              <a:r>
                <a:rPr lang="zh-CN" altLang="en-US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 </a:t>
              </a:r>
              <a:r>
                <a:rPr lang="en-US" altLang="zh-CN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1024),</a:t>
              </a:r>
              <a:r>
                <a:rPr lang="zh-CN" altLang="en-US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 </a:t>
              </a:r>
              <a:r>
                <a:rPr lang="en-US" altLang="zh-CN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with</a:t>
              </a:r>
              <a:r>
                <a:rPr lang="zh-CN" altLang="en-US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 </a:t>
              </a:r>
              <a:endParaRPr lang="en-US" altLang="zh-CN" b="1" dirty="0"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  <a:p>
              <a:r>
                <a:rPr lang="en-US" altLang="zh-CN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sparsity</a:t>
              </a:r>
              <a:r>
                <a:rPr lang="zh-CN" altLang="en-US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 </a:t>
              </a:r>
              <a:r>
                <a:rPr lang="en-US" altLang="zh-CN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≈</a:t>
              </a:r>
              <a:r>
                <a:rPr lang="zh-CN" altLang="en-US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 </a:t>
              </a:r>
              <a:r>
                <a:rPr lang="en-US" altLang="zh-CN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10%,</a:t>
              </a:r>
              <a:r>
                <a:rPr lang="zh-CN" altLang="en-US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 </a:t>
              </a:r>
              <a:r>
                <a:rPr lang="en-US" altLang="zh-CN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but</a:t>
              </a:r>
              <a:r>
                <a:rPr lang="zh-CN" altLang="en-US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 </a:t>
              </a:r>
              <a:r>
                <a:rPr lang="en-US" altLang="zh-CN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the</a:t>
              </a:r>
              <a:r>
                <a:rPr lang="zh-CN" altLang="en-US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 </a:t>
              </a:r>
              <a:r>
                <a:rPr lang="en-US" altLang="zh-CN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result</a:t>
              </a:r>
              <a:r>
                <a:rPr lang="zh-CN" altLang="en-US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 </a:t>
              </a:r>
              <a:r>
                <a:rPr lang="en-US" altLang="zh-CN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of</a:t>
              </a:r>
              <a:r>
                <a:rPr lang="zh-CN" altLang="en-US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 </a:t>
              </a:r>
              <a:r>
                <a:rPr lang="en-US" altLang="zh-CN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A’s</a:t>
              </a:r>
            </a:p>
            <a:p>
              <a:r>
                <a:rPr lang="en-US" altLang="zh-CN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sparsity</a:t>
              </a:r>
              <a:r>
                <a:rPr lang="zh-CN" altLang="en-US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  </a:t>
              </a:r>
              <a:r>
                <a:rPr lang="en-US" altLang="zh-CN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is</a:t>
              </a:r>
              <a:r>
                <a:rPr lang="zh-CN" altLang="en-US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 </a:t>
              </a:r>
              <a:r>
                <a:rPr lang="en-US" altLang="zh-CN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4%</a:t>
              </a:r>
              <a:endParaRPr lang="zh-CN" altLang="en-US" b="1" dirty="0"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43F73739-42EA-4D37-A795-13E6A2A6D2EB}"/>
                </a:ext>
              </a:extLst>
            </p:cNvPr>
            <p:cNvCxnSpPr/>
            <p:nvPr/>
          </p:nvCxnSpPr>
          <p:spPr>
            <a:xfrm>
              <a:off x="7761000" y="2619000"/>
              <a:ext cx="375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87D8DDFA-21A1-4E27-B155-81E03897C737}"/>
                </a:ext>
              </a:extLst>
            </p:cNvPr>
            <p:cNvCxnSpPr/>
            <p:nvPr/>
          </p:nvCxnSpPr>
          <p:spPr>
            <a:xfrm>
              <a:off x="7761000" y="3685800"/>
              <a:ext cx="375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0DAD68ED-7752-4823-B0DA-518477E52B66}"/>
                </a:ext>
              </a:extLst>
            </p:cNvPr>
            <p:cNvCxnSpPr/>
            <p:nvPr/>
          </p:nvCxnSpPr>
          <p:spPr>
            <a:xfrm>
              <a:off x="7761000" y="4704975"/>
              <a:ext cx="375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表格 34">
            <a:extLst>
              <a:ext uri="{FF2B5EF4-FFF2-40B4-BE49-F238E27FC236}">
                <a16:creationId xmlns:a16="http://schemas.microsoft.com/office/drawing/2014/main" id="{51102C01-5506-5340-A57C-1DCDF14FE1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147338"/>
              </p:ext>
            </p:extLst>
          </p:nvPr>
        </p:nvGraphicFramePr>
        <p:xfrm>
          <a:off x="341193" y="1333921"/>
          <a:ext cx="6394623" cy="4703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1541">
                  <a:extLst>
                    <a:ext uri="{9D8B030D-6E8A-4147-A177-3AD203B41FA5}">
                      <a16:colId xmlns:a16="http://schemas.microsoft.com/office/drawing/2014/main" val="1324850571"/>
                    </a:ext>
                  </a:extLst>
                </a:gridCol>
                <a:gridCol w="2131541">
                  <a:extLst>
                    <a:ext uri="{9D8B030D-6E8A-4147-A177-3AD203B41FA5}">
                      <a16:colId xmlns:a16="http://schemas.microsoft.com/office/drawing/2014/main" val="2861514884"/>
                    </a:ext>
                  </a:extLst>
                </a:gridCol>
                <a:gridCol w="2131541">
                  <a:extLst>
                    <a:ext uri="{9D8B030D-6E8A-4147-A177-3AD203B41FA5}">
                      <a16:colId xmlns:a16="http://schemas.microsoft.com/office/drawing/2014/main" val="2208542584"/>
                    </a:ext>
                  </a:extLst>
                </a:gridCol>
              </a:tblGrid>
              <a:tr h="156791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433996262"/>
                  </a:ext>
                </a:extLst>
              </a:tr>
              <a:tr h="156791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blipFill>
                      <a:blip r:embed="rId9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451618605"/>
                  </a:ext>
                </a:extLst>
              </a:tr>
              <a:tr h="156791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blipFill>
                      <a:blip r:embed="rId1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blipFill>
                      <a:blip r:embed="rId11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blipFill>
                      <a:blip r:embed="rId1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4144770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9354275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8600" y="257773"/>
            <a:ext cx="3972283" cy="810259"/>
            <a:chOff x="360680" y="196813"/>
            <a:chExt cx="3972283" cy="810259"/>
          </a:xfrm>
        </p:grpSpPr>
        <p:grpSp>
          <p:nvGrpSpPr>
            <p:cNvPr id="4" name="组合 3"/>
            <p:cNvGrpSpPr/>
            <p:nvPr/>
          </p:nvGrpSpPr>
          <p:grpSpPr>
            <a:xfrm>
              <a:off x="360680" y="355599"/>
              <a:ext cx="504350" cy="492689"/>
              <a:chOff x="1468120" y="1722049"/>
              <a:chExt cx="3515360" cy="3434080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468120" y="1722049"/>
                <a:ext cx="3515360" cy="343408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  <a:alpha val="3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 spc="600" dirty="0">
                  <a:solidFill>
                    <a:schemeClr val="lt1">
                      <a:alpha val="90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2252903" y="2488691"/>
                <a:ext cx="1945788" cy="1900796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 spc="600" dirty="0">
                  <a:solidFill>
                    <a:schemeClr val="lt1">
                      <a:alpha val="90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77623" y="196813"/>
              <a:ext cx="3355340" cy="810259"/>
              <a:chOff x="3360420" y="1120140"/>
              <a:chExt cx="2387600" cy="810259"/>
            </a:xfrm>
          </p:grpSpPr>
          <p:sp>
            <p:nvSpPr>
              <p:cNvPr id="6" name="iṥḻiḋé"/>
              <p:cNvSpPr txBox="1"/>
              <p:nvPr/>
            </p:nvSpPr>
            <p:spPr bwMode="auto">
              <a:xfrm>
                <a:off x="3360420" y="1120140"/>
                <a:ext cx="2387600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>
                  <a:spcBef>
                    <a:spcPct val="0"/>
                  </a:spcBef>
                  <a:defRPr/>
                </a:pPr>
                <a:r>
                  <a:rPr lang="en" altLang="zh-CN" sz="2000" b="1" spc="600" dirty="0">
                    <a:solidFill>
                      <a:schemeClr val="accent1">
                        <a:lumMod val="50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Complexity</a:t>
                </a:r>
                <a:endParaRPr lang="zh-CN" altLang="en-US" sz="2000" b="1" spc="600" dirty="0">
                  <a:solidFill>
                    <a:schemeClr val="accent1">
                      <a:lumMod val="50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7" name="îṡlíḑé"/>
              <p:cNvSpPr/>
              <p:nvPr/>
            </p:nvSpPr>
            <p:spPr bwMode="auto">
              <a:xfrm>
                <a:off x="3360420" y="1561945"/>
                <a:ext cx="2387600" cy="3684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R="0" lvl="0" algn="l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r>
                  <a:rPr lang="en-US" altLang="zh-CN" sz="1100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GEMMM</a:t>
                </a:r>
                <a:r>
                  <a:rPr lang="zh-CN" altLang="en-US" sz="1100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 </a:t>
                </a:r>
                <a:r>
                  <a:rPr lang="en-US" altLang="zh-CN" sz="1100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vs</a:t>
                </a:r>
                <a:r>
                  <a:rPr lang="zh-CN" altLang="en-US" sz="1100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 </a:t>
                </a:r>
                <a:r>
                  <a:rPr lang="en-US" altLang="zh-CN" sz="1100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SPMM</a:t>
                </a:r>
                <a:endParaRPr kumimoji="0" lang="en-US" altLang="zh-CN" sz="1100" b="0" i="0" u="none" strike="noStrike" kern="1200" cap="none" spc="6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</p:grpSp>
      <p:grpSp>
        <p:nvGrpSpPr>
          <p:cNvPr id="10" name="02af2e13-b1c3-4fcf-8099-c350dbc3e56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204688" y="1705143"/>
            <a:ext cx="4326828" cy="3871880"/>
            <a:chOff x="7204688" y="1705143"/>
            <a:chExt cx="4326828" cy="3871880"/>
          </a:xfrm>
        </p:grpSpPr>
        <p:grpSp>
          <p:nvGrpSpPr>
            <p:cNvPr id="12" name="ïslíďé"/>
            <p:cNvGrpSpPr/>
            <p:nvPr/>
          </p:nvGrpSpPr>
          <p:grpSpPr>
            <a:xfrm>
              <a:off x="7204688" y="1896787"/>
              <a:ext cx="399214" cy="399214"/>
              <a:chOff x="0" y="0"/>
              <a:chExt cx="767929" cy="767929"/>
            </a:xfrm>
          </p:grpSpPr>
          <p:sp>
            <p:nvSpPr>
              <p:cNvPr id="33" name="ïṧļîḓé"/>
              <p:cNvSpPr/>
              <p:nvPr/>
            </p:nvSpPr>
            <p:spPr>
              <a:xfrm>
                <a:off x="0" y="0"/>
                <a:ext cx="767929" cy="767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4" name="íṥ1íḓê"/>
              <p:cNvSpPr/>
              <p:nvPr/>
            </p:nvSpPr>
            <p:spPr>
              <a:xfrm>
                <a:off x="234638" y="227334"/>
                <a:ext cx="298653" cy="3132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sp>
          <p:nvSpPr>
            <p:cNvPr id="13" name="iṡļiḍe"/>
            <p:cNvSpPr/>
            <p:nvPr/>
          </p:nvSpPr>
          <p:spPr>
            <a:xfrm>
              <a:off x="7603901" y="1705143"/>
              <a:ext cx="3916587" cy="407088"/>
            </a:xfrm>
            <a:prstGeom prst="rect">
              <a:avLst/>
            </a:prstGeom>
          </p:spPr>
          <p:txBody>
            <a:bodyPr wrap="none" lIns="90000" tIns="46800" rIns="90000" bIns="46800" anchor="b" anchorCtr="0">
              <a:normAutofit/>
            </a:bodyPr>
            <a:lstStyle/>
            <a:p>
              <a:r>
                <a:rPr lang="en-US" altLang="zh-CN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Set</a:t>
              </a:r>
              <a:r>
                <a:rPr lang="zh-CN" altLang="en-US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 </a:t>
              </a:r>
              <a:r>
                <a:rPr lang="en-US" altLang="zh-CN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Zero</a:t>
              </a:r>
              <a:endParaRPr lang="zh-CN" altLang="en-US" b="1" dirty="0"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14" name="iṡľiḓé"/>
            <p:cNvSpPr/>
            <p:nvPr/>
          </p:nvSpPr>
          <p:spPr>
            <a:xfrm>
              <a:off x="7603901" y="2112232"/>
              <a:ext cx="3916587" cy="375413"/>
            </a:xfrm>
            <a:prstGeom prst="rect">
              <a:avLst/>
            </a:prstGeom>
          </p:spPr>
          <p:txBody>
            <a:bodyPr wrap="square" lIns="90000" tIns="46800" rIns="90000" bIns="46800" anchor="t">
              <a:no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2000" dirty="0">
                  <a:solidFill>
                    <a:srgbClr val="FF0000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O(</a:t>
              </a:r>
              <a:r>
                <a:rPr lang="en-US" altLang="zh-CN" sz="2000" dirty="0" err="1">
                  <a:solidFill>
                    <a:srgbClr val="FF0000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mk</a:t>
              </a:r>
              <a:r>
                <a:rPr lang="en-US" altLang="zh-CN" sz="2000" dirty="0">
                  <a:solidFill>
                    <a:srgbClr val="FF0000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)</a:t>
              </a:r>
            </a:p>
          </p:txBody>
        </p:sp>
        <p:grpSp>
          <p:nvGrpSpPr>
            <p:cNvPr id="15" name="î$ļïḋe"/>
            <p:cNvGrpSpPr/>
            <p:nvPr/>
          </p:nvGrpSpPr>
          <p:grpSpPr>
            <a:xfrm>
              <a:off x="7204688" y="2926580"/>
              <a:ext cx="399214" cy="399214"/>
              <a:chOff x="0" y="0"/>
              <a:chExt cx="767929" cy="767929"/>
            </a:xfrm>
          </p:grpSpPr>
          <p:sp>
            <p:nvSpPr>
              <p:cNvPr id="31" name="ísļíḍè"/>
              <p:cNvSpPr/>
              <p:nvPr/>
            </p:nvSpPr>
            <p:spPr>
              <a:xfrm>
                <a:off x="0" y="0"/>
                <a:ext cx="767929" cy="767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2" name="íş1îḋê"/>
              <p:cNvSpPr/>
              <p:nvPr/>
            </p:nvSpPr>
            <p:spPr>
              <a:xfrm>
                <a:off x="234638" y="227334"/>
                <a:ext cx="298653" cy="3132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sp>
          <p:nvSpPr>
            <p:cNvPr id="16" name="íš1íḋê"/>
            <p:cNvSpPr/>
            <p:nvPr/>
          </p:nvSpPr>
          <p:spPr>
            <a:xfrm>
              <a:off x="7614929" y="2734936"/>
              <a:ext cx="3916587" cy="407088"/>
            </a:xfrm>
            <a:prstGeom prst="rect">
              <a:avLst/>
            </a:prstGeom>
          </p:spPr>
          <p:txBody>
            <a:bodyPr wrap="none" lIns="90000" tIns="46800" rIns="90000" bIns="46800" anchor="b" anchorCtr="0">
              <a:normAutofit/>
            </a:bodyPr>
            <a:lstStyle/>
            <a:p>
              <a:r>
                <a:rPr lang="en-US" altLang="zh-CN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SPMM</a:t>
              </a:r>
              <a:endParaRPr lang="zh-CN" altLang="en-US" b="1" dirty="0"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17" name="ïślîďê"/>
            <p:cNvSpPr/>
            <p:nvPr/>
          </p:nvSpPr>
          <p:spPr>
            <a:xfrm>
              <a:off x="7614929" y="3142025"/>
              <a:ext cx="3916587" cy="375413"/>
            </a:xfrm>
            <a:prstGeom prst="rect">
              <a:avLst/>
            </a:prstGeom>
          </p:spPr>
          <p:txBody>
            <a:bodyPr wrap="square" lIns="90000" tIns="46800" rIns="90000" bIns="46800" anchor="t">
              <a:no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2000" dirty="0">
                  <a:solidFill>
                    <a:srgbClr val="FF0000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O(</a:t>
              </a:r>
              <a:r>
                <a:rPr lang="en-US" altLang="zh-CN" sz="2000" dirty="0" err="1">
                  <a:solidFill>
                    <a:srgbClr val="FF0000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nnzA</a:t>
              </a:r>
              <a:r>
                <a:rPr lang="zh-CN" altLang="en-US" sz="2000" dirty="0">
                  <a:solidFill>
                    <a:srgbClr val="FF0000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 * </a:t>
              </a:r>
              <a:r>
                <a:rPr lang="en-US" altLang="zh-CN" sz="2000" dirty="0" err="1">
                  <a:solidFill>
                    <a:srgbClr val="FF0000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nnzB</a:t>
              </a:r>
              <a:r>
                <a:rPr lang="zh-CN" altLang="en-US" sz="2000" dirty="0">
                  <a:solidFill>
                    <a:srgbClr val="FF0000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/</a:t>
              </a:r>
              <a:r>
                <a:rPr lang="zh-CN" altLang="en-US" sz="2000" dirty="0">
                  <a:solidFill>
                    <a:srgbClr val="FF0000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k)</a:t>
              </a:r>
            </a:p>
          </p:txBody>
        </p:sp>
        <p:grpSp>
          <p:nvGrpSpPr>
            <p:cNvPr id="18" name="ï$ľîḍè"/>
            <p:cNvGrpSpPr/>
            <p:nvPr/>
          </p:nvGrpSpPr>
          <p:grpSpPr>
            <a:xfrm>
              <a:off x="7204688" y="3956373"/>
              <a:ext cx="399214" cy="399214"/>
              <a:chOff x="0" y="0"/>
              <a:chExt cx="767929" cy="767929"/>
            </a:xfrm>
          </p:grpSpPr>
          <p:sp>
            <p:nvSpPr>
              <p:cNvPr id="29" name="ïslíḑê"/>
              <p:cNvSpPr/>
              <p:nvPr/>
            </p:nvSpPr>
            <p:spPr>
              <a:xfrm>
                <a:off x="0" y="0"/>
                <a:ext cx="767929" cy="767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0" name="îŝ1ïḋé"/>
              <p:cNvSpPr/>
              <p:nvPr/>
            </p:nvSpPr>
            <p:spPr>
              <a:xfrm>
                <a:off x="234638" y="227334"/>
                <a:ext cx="298653" cy="3132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sp>
          <p:nvSpPr>
            <p:cNvPr id="19" name="ïş1îďê"/>
            <p:cNvSpPr/>
            <p:nvPr/>
          </p:nvSpPr>
          <p:spPr>
            <a:xfrm>
              <a:off x="7603901" y="3764729"/>
              <a:ext cx="3916587" cy="407088"/>
            </a:xfrm>
            <a:prstGeom prst="rect">
              <a:avLst/>
            </a:prstGeom>
          </p:spPr>
          <p:txBody>
            <a:bodyPr wrap="none" lIns="90000" tIns="46800" rIns="90000" bIns="46800" anchor="b" anchorCtr="0">
              <a:normAutofit/>
            </a:bodyPr>
            <a:lstStyle/>
            <a:p>
              <a:r>
                <a:rPr lang="en-US" altLang="zh-CN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BIAS</a:t>
              </a:r>
              <a:r>
                <a:rPr lang="zh-CN" altLang="en-US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 </a:t>
              </a:r>
              <a:r>
                <a:rPr lang="en-US" altLang="zh-CN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+</a:t>
              </a:r>
              <a:r>
                <a:rPr lang="zh-CN" altLang="en-US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 </a:t>
              </a:r>
              <a:r>
                <a:rPr lang="en-US" altLang="zh-CN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RELU</a:t>
              </a:r>
              <a:endParaRPr lang="zh-CN" altLang="en-US" b="1" dirty="0"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20" name="ïṡ1ïḑé"/>
            <p:cNvSpPr/>
            <p:nvPr/>
          </p:nvSpPr>
          <p:spPr>
            <a:xfrm>
              <a:off x="7603901" y="4171818"/>
              <a:ext cx="3916587" cy="375413"/>
            </a:xfrm>
            <a:prstGeom prst="rect">
              <a:avLst/>
            </a:prstGeom>
          </p:spPr>
          <p:txBody>
            <a:bodyPr wrap="square" lIns="90000" tIns="46800" rIns="90000" bIns="46800" anchor="t">
              <a:no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2000" dirty="0">
                  <a:solidFill>
                    <a:srgbClr val="FF0000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O(</a:t>
              </a:r>
              <a:r>
                <a:rPr lang="en-US" altLang="zh-CN" sz="2000" dirty="0" err="1">
                  <a:solidFill>
                    <a:srgbClr val="FF0000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mk</a:t>
              </a:r>
              <a:r>
                <a:rPr lang="en-US" altLang="zh-CN" sz="2000" dirty="0">
                  <a:solidFill>
                    <a:srgbClr val="FF0000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)</a:t>
              </a:r>
            </a:p>
          </p:txBody>
        </p:sp>
        <p:grpSp>
          <p:nvGrpSpPr>
            <p:cNvPr id="21" name="í$ļïḍê"/>
            <p:cNvGrpSpPr/>
            <p:nvPr/>
          </p:nvGrpSpPr>
          <p:grpSpPr>
            <a:xfrm>
              <a:off x="7204688" y="4986165"/>
              <a:ext cx="399214" cy="399214"/>
              <a:chOff x="0" y="0"/>
              <a:chExt cx="767929" cy="767929"/>
            </a:xfrm>
          </p:grpSpPr>
          <p:sp>
            <p:nvSpPr>
              <p:cNvPr id="27" name="iṥ1îḋè"/>
              <p:cNvSpPr/>
              <p:nvPr/>
            </p:nvSpPr>
            <p:spPr>
              <a:xfrm>
                <a:off x="0" y="0"/>
                <a:ext cx="767929" cy="767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28" name="íṧlïḍe"/>
              <p:cNvSpPr/>
              <p:nvPr/>
            </p:nvSpPr>
            <p:spPr>
              <a:xfrm>
                <a:off x="234638" y="227334"/>
                <a:ext cx="298653" cy="3132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sp>
          <p:nvSpPr>
            <p:cNvPr id="22" name="iSľidé"/>
            <p:cNvSpPr/>
            <p:nvPr/>
          </p:nvSpPr>
          <p:spPr>
            <a:xfrm>
              <a:off x="7603901" y="4794521"/>
              <a:ext cx="3916587" cy="407088"/>
            </a:xfrm>
            <a:prstGeom prst="rect">
              <a:avLst/>
            </a:prstGeom>
          </p:spPr>
          <p:txBody>
            <a:bodyPr wrap="none" lIns="90000" tIns="46800" rIns="90000" bIns="46800" anchor="b" anchorCtr="0">
              <a:normAutofit/>
            </a:bodyPr>
            <a:lstStyle/>
            <a:p>
              <a:r>
                <a:rPr lang="en-US" altLang="zh-CN" b="1" dirty="0" err="1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Dence</a:t>
              </a:r>
              <a:r>
                <a:rPr lang="zh-CN" altLang="en-US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 </a:t>
              </a:r>
              <a:r>
                <a:rPr lang="en-US" altLang="zh-CN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-&gt;</a:t>
              </a:r>
              <a:r>
                <a:rPr lang="zh-CN" altLang="en-US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 </a:t>
              </a:r>
              <a:r>
                <a:rPr lang="en-US" altLang="zh-CN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CSR</a:t>
              </a:r>
              <a:endParaRPr lang="zh-CN" altLang="en-US" b="1" dirty="0"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23" name="îṥļíḍè"/>
            <p:cNvSpPr/>
            <p:nvPr/>
          </p:nvSpPr>
          <p:spPr>
            <a:xfrm>
              <a:off x="7603901" y="5201610"/>
              <a:ext cx="3916587" cy="375413"/>
            </a:xfrm>
            <a:prstGeom prst="rect">
              <a:avLst/>
            </a:prstGeom>
          </p:spPr>
          <p:txBody>
            <a:bodyPr wrap="square" lIns="90000" tIns="46800" rIns="90000" bIns="46800" anchor="t">
              <a:no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2000" dirty="0">
                  <a:solidFill>
                    <a:srgbClr val="FF0000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O(</a:t>
              </a:r>
              <a:r>
                <a:rPr lang="en-US" altLang="zh-CN" sz="2000" dirty="0" err="1">
                  <a:solidFill>
                    <a:srgbClr val="FF0000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mk</a:t>
              </a:r>
              <a:r>
                <a:rPr lang="en-US" altLang="zh-CN" sz="2000" dirty="0">
                  <a:solidFill>
                    <a:srgbClr val="FF0000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)</a:t>
              </a: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43F73739-42EA-4D37-A795-13E6A2A6D2EB}"/>
                </a:ext>
              </a:extLst>
            </p:cNvPr>
            <p:cNvCxnSpPr/>
            <p:nvPr/>
          </p:nvCxnSpPr>
          <p:spPr>
            <a:xfrm>
              <a:off x="7761000" y="2619000"/>
              <a:ext cx="375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87D8DDFA-21A1-4E27-B155-81E03897C737}"/>
                </a:ext>
              </a:extLst>
            </p:cNvPr>
            <p:cNvCxnSpPr/>
            <p:nvPr/>
          </p:nvCxnSpPr>
          <p:spPr>
            <a:xfrm>
              <a:off x="7761000" y="3685800"/>
              <a:ext cx="375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0DAD68ED-7752-4823-B0DA-518477E52B66}"/>
                </a:ext>
              </a:extLst>
            </p:cNvPr>
            <p:cNvCxnSpPr/>
            <p:nvPr/>
          </p:nvCxnSpPr>
          <p:spPr>
            <a:xfrm>
              <a:off x="7761000" y="4704975"/>
              <a:ext cx="375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02af2e13-b1c3-4fcf-8099-c350dbc3e56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1B6A050-42FC-0F4A-BB6B-3A1C094C128E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845543" y="1705143"/>
            <a:ext cx="4326828" cy="3871880"/>
            <a:chOff x="7204688" y="1705143"/>
            <a:chExt cx="4326828" cy="3871880"/>
          </a:xfrm>
        </p:grpSpPr>
        <p:grpSp>
          <p:nvGrpSpPr>
            <p:cNvPr id="36" name="ïslíďé">
              <a:extLst>
                <a:ext uri="{FF2B5EF4-FFF2-40B4-BE49-F238E27FC236}">
                  <a16:creationId xmlns:a16="http://schemas.microsoft.com/office/drawing/2014/main" id="{D1973F57-93A4-F245-8980-A6044D7FCF8F}"/>
                </a:ext>
              </a:extLst>
            </p:cNvPr>
            <p:cNvGrpSpPr/>
            <p:nvPr/>
          </p:nvGrpSpPr>
          <p:grpSpPr>
            <a:xfrm>
              <a:off x="7204688" y="1896787"/>
              <a:ext cx="399214" cy="399214"/>
              <a:chOff x="0" y="0"/>
              <a:chExt cx="767929" cy="767929"/>
            </a:xfrm>
          </p:grpSpPr>
          <p:sp>
            <p:nvSpPr>
              <p:cNvPr id="57" name="ïṧļîḓé">
                <a:extLst>
                  <a:ext uri="{FF2B5EF4-FFF2-40B4-BE49-F238E27FC236}">
                    <a16:creationId xmlns:a16="http://schemas.microsoft.com/office/drawing/2014/main" id="{DF76DD67-FAA4-8147-B8FC-21AEF1E7B19D}"/>
                  </a:ext>
                </a:extLst>
              </p:cNvPr>
              <p:cNvSpPr/>
              <p:nvPr/>
            </p:nvSpPr>
            <p:spPr>
              <a:xfrm>
                <a:off x="0" y="0"/>
                <a:ext cx="767929" cy="767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58" name="íṥ1íḓê">
                <a:extLst>
                  <a:ext uri="{FF2B5EF4-FFF2-40B4-BE49-F238E27FC236}">
                    <a16:creationId xmlns:a16="http://schemas.microsoft.com/office/drawing/2014/main" id="{55A4FBB3-9C4B-8A45-BEFE-100A57ECD913}"/>
                  </a:ext>
                </a:extLst>
              </p:cNvPr>
              <p:cNvSpPr/>
              <p:nvPr/>
            </p:nvSpPr>
            <p:spPr>
              <a:xfrm>
                <a:off x="234638" y="227334"/>
                <a:ext cx="298653" cy="3132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sp>
          <p:nvSpPr>
            <p:cNvPr id="37" name="iṡļiḍe">
              <a:extLst>
                <a:ext uri="{FF2B5EF4-FFF2-40B4-BE49-F238E27FC236}">
                  <a16:creationId xmlns:a16="http://schemas.microsoft.com/office/drawing/2014/main" id="{48C9D935-E94F-194E-93B0-6D5201409A65}"/>
                </a:ext>
              </a:extLst>
            </p:cNvPr>
            <p:cNvSpPr/>
            <p:nvPr/>
          </p:nvSpPr>
          <p:spPr>
            <a:xfrm>
              <a:off x="7603901" y="1705143"/>
              <a:ext cx="3916587" cy="407088"/>
            </a:xfrm>
            <a:prstGeom prst="rect">
              <a:avLst/>
            </a:prstGeom>
          </p:spPr>
          <p:txBody>
            <a:bodyPr wrap="none" lIns="90000" tIns="46800" rIns="90000" bIns="46800" anchor="b" anchorCtr="0">
              <a:normAutofit/>
            </a:bodyPr>
            <a:lstStyle/>
            <a:p>
              <a:r>
                <a:rPr lang="en-US" altLang="zh-CN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Set</a:t>
              </a:r>
              <a:r>
                <a:rPr lang="zh-CN" altLang="en-US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 </a:t>
              </a:r>
              <a:r>
                <a:rPr lang="en-US" altLang="zh-CN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Zero</a:t>
              </a:r>
              <a:endParaRPr lang="zh-CN" altLang="en-US" b="1" dirty="0"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38" name="iṡľiḓé">
              <a:extLst>
                <a:ext uri="{FF2B5EF4-FFF2-40B4-BE49-F238E27FC236}">
                  <a16:creationId xmlns:a16="http://schemas.microsoft.com/office/drawing/2014/main" id="{E87B2537-FA3D-604D-BF31-98BA3AF2EC58}"/>
                </a:ext>
              </a:extLst>
            </p:cNvPr>
            <p:cNvSpPr/>
            <p:nvPr/>
          </p:nvSpPr>
          <p:spPr>
            <a:xfrm>
              <a:off x="7603901" y="2112232"/>
              <a:ext cx="3916587" cy="375413"/>
            </a:xfrm>
            <a:prstGeom prst="rect">
              <a:avLst/>
            </a:prstGeom>
          </p:spPr>
          <p:txBody>
            <a:bodyPr wrap="square" lIns="90000" tIns="46800" rIns="90000" bIns="46800" anchor="t">
              <a:no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2000" dirty="0">
                  <a:solidFill>
                    <a:srgbClr val="FF0000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O(</a:t>
              </a:r>
              <a:r>
                <a:rPr lang="en-US" altLang="zh-CN" sz="2000" dirty="0" err="1">
                  <a:solidFill>
                    <a:srgbClr val="FF0000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mk</a:t>
              </a:r>
              <a:r>
                <a:rPr lang="en-US" altLang="zh-CN" sz="2000" dirty="0">
                  <a:solidFill>
                    <a:srgbClr val="FF0000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)</a:t>
              </a:r>
            </a:p>
          </p:txBody>
        </p:sp>
        <p:grpSp>
          <p:nvGrpSpPr>
            <p:cNvPr id="39" name="î$ļïḋe">
              <a:extLst>
                <a:ext uri="{FF2B5EF4-FFF2-40B4-BE49-F238E27FC236}">
                  <a16:creationId xmlns:a16="http://schemas.microsoft.com/office/drawing/2014/main" id="{3B75D68A-8C62-1740-B4B2-F832815E2832}"/>
                </a:ext>
              </a:extLst>
            </p:cNvPr>
            <p:cNvGrpSpPr/>
            <p:nvPr/>
          </p:nvGrpSpPr>
          <p:grpSpPr>
            <a:xfrm>
              <a:off x="7204688" y="2926580"/>
              <a:ext cx="399214" cy="399214"/>
              <a:chOff x="0" y="0"/>
              <a:chExt cx="767929" cy="767929"/>
            </a:xfrm>
          </p:grpSpPr>
          <p:sp>
            <p:nvSpPr>
              <p:cNvPr id="55" name="ísļíḍè">
                <a:extLst>
                  <a:ext uri="{FF2B5EF4-FFF2-40B4-BE49-F238E27FC236}">
                    <a16:creationId xmlns:a16="http://schemas.microsoft.com/office/drawing/2014/main" id="{36027C43-7BDC-074C-9D1B-9F5DCC5F840D}"/>
                  </a:ext>
                </a:extLst>
              </p:cNvPr>
              <p:cNvSpPr/>
              <p:nvPr/>
            </p:nvSpPr>
            <p:spPr>
              <a:xfrm>
                <a:off x="0" y="0"/>
                <a:ext cx="767929" cy="767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56" name="íş1îḋê">
                <a:extLst>
                  <a:ext uri="{FF2B5EF4-FFF2-40B4-BE49-F238E27FC236}">
                    <a16:creationId xmlns:a16="http://schemas.microsoft.com/office/drawing/2014/main" id="{57A2BCDA-3B8F-114C-8EF3-9258AF83097B}"/>
                  </a:ext>
                </a:extLst>
              </p:cNvPr>
              <p:cNvSpPr/>
              <p:nvPr/>
            </p:nvSpPr>
            <p:spPr>
              <a:xfrm>
                <a:off x="234638" y="227334"/>
                <a:ext cx="298653" cy="3132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sp>
          <p:nvSpPr>
            <p:cNvPr id="40" name="íš1íḋê">
              <a:extLst>
                <a:ext uri="{FF2B5EF4-FFF2-40B4-BE49-F238E27FC236}">
                  <a16:creationId xmlns:a16="http://schemas.microsoft.com/office/drawing/2014/main" id="{761F4ACE-492A-E547-9D1F-7E0887CECF36}"/>
                </a:ext>
              </a:extLst>
            </p:cNvPr>
            <p:cNvSpPr/>
            <p:nvPr/>
          </p:nvSpPr>
          <p:spPr>
            <a:xfrm>
              <a:off x="7614929" y="2734936"/>
              <a:ext cx="3916587" cy="407088"/>
            </a:xfrm>
            <a:prstGeom prst="rect">
              <a:avLst/>
            </a:prstGeom>
          </p:spPr>
          <p:txBody>
            <a:bodyPr wrap="none" lIns="90000" tIns="46800" rIns="90000" bIns="46800" anchor="b" anchorCtr="0">
              <a:normAutofit/>
            </a:bodyPr>
            <a:lstStyle/>
            <a:p>
              <a:r>
                <a:rPr lang="en-US" altLang="zh-CN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GEMM</a:t>
              </a:r>
              <a:endParaRPr lang="zh-CN" altLang="en-US" b="1" dirty="0"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41" name="ïślîďê">
              <a:extLst>
                <a:ext uri="{FF2B5EF4-FFF2-40B4-BE49-F238E27FC236}">
                  <a16:creationId xmlns:a16="http://schemas.microsoft.com/office/drawing/2014/main" id="{A9458A4F-CC13-6C40-8D8B-5D1F529552EC}"/>
                </a:ext>
              </a:extLst>
            </p:cNvPr>
            <p:cNvSpPr/>
            <p:nvPr/>
          </p:nvSpPr>
          <p:spPr>
            <a:xfrm>
              <a:off x="7614929" y="3142025"/>
              <a:ext cx="3916587" cy="375413"/>
            </a:xfrm>
            <a:prstGeom prst="rect">
              <a:avLst/>
            </a:prstGeom>
          </p:spPr>
          <p:txBody>
            <a:bodyPr wrap="square" lIns="90000" tIns="46800" rIns="90000" bIns="46800" anchor="t">
              <a:no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2000" dirty="0">
                  <a:solidFill>
                    <a:srgbClr val="FF0000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O(</a:t>
              </a:r>
              <a:r>
                <a:rPr lang="en-US" altLang="zh-CN" sz="2000" dirty="0" err="1">
                  <a:solidFill>
                    <a:srgbClr val="FF0000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mnk</a:t>
              </a:r>
              <a:r>
                <a:rPr lang="en-US" altLang="zh-CN" sz="2000" dirty="0">
                  <a:solidFill>
                    <a:srgbClr val="FF0000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)</a:t>
              </a:r>
            </a:p>
          </p:txBody>
        </p:sp>
        <p:grpSp>
          <p:nvGrpSpPr>
            <p:cNvPr id="42" name="ï$ľîḍè">
              <a:extLst>
                <a:ext uri="{FF2B5EF4-FFF2-40B4-BE49-F238E27FC236}">
                  <a16:creationId xmlns:a16="http://schemas.microsoft.com/office/drawing/2014/main" id="{4480197A-BFC5-AD4E-A986-1D5ED45782F2}"/>
                </a:ext>
              </a:extLst>
            </p:cNvPr>
            <p:cNvGrpSpPr/>
            <p:nvPr/>
          </p:nvGrpSpPr>
          <p:grpSpPr>
            <a:xfrm>
              <a:off x="7204688" y="3956373"/>
              <a:ext cx="399214" cy="399214"/>
              <a:chOff x="0" y="0"/>
              <a:chExt cx="767929" cy="767929"/>
            </a:xfrm>
          </p:grpSpPr>
          <p:sp>
            <p:nvSpPr>
              <p:cNvPr id="53" name="ïslíḑê">
                <a:extLst>
                  <a:ext uri="{FF2B5EF4-FFF2-40B4-BE49-F238E27FC236}">
                    <a16:creationId xmlns:a16="http://schemas.microsoft.com/office/drawing/2014/main" id="{E3AF318F-E09B-434A-B9C6-A43DECBED7AD}"/>
                  </a:ext>
                </a:extLst>
              </p:cNvPr>
              <p:cNvSpPr/>
              <p:nvPr/>
            </p:nvSpPr>
            <p:spPr>
              <a:xfrm>
                <a:off x="0" y="0"/>
                <a:ext cx="767929" cy="767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54" name="îŝ1ïḋé">
                <a:extLst>
                  <a:ext uri="{FF2B5EF4-FFF2-40B4-BE49-F238E27FC236}">
                    <a16:creationId xmlns:a16="http://schemas.microsoft.com/office/drawing/2014/main" id="{06F25E76-30F2-8A49-B714-B69D9ACC9B2A}"/>
                  </a:ext>
                </a:extLst>
              </p:cNvPr>
              <p:cNvSpPr/>
              <p:nvPr/>
            </p:nvSpPr>
            <p:spPr>
              <a:xfrm>
                <a:off x="234638" y="227334"/>
                <a:ext cx="298653" cy="3132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sp>
          <p:nvSpPr>
            <p:cNvPr id="43" name="ïş1îďê">
              <a:extLst>
                <a:ext uri="{FF2B5EF4-FFF2-40B4-BE49-F238E27FC236}">
                  <a16:creationId xmlns:a16="http://schemas.microsoft.com/office/drawing/2014/main" id="{B7DCCEF5-6049-4843-AA69-A4E3226F593E}"/>
                </a:ext>
              </a:extLst>
            </p:cNvPr>
            <p:cNvSpPr/>
            <p:nvPr/>
          </p:nvSpPr>
          <p:spPr>
            <a:xfrm>
              <a:off x="7603901" y="3764729"/>
              <a:ext cx="3916587" cy="407088"/>
            </a:xfrm>
            <a:prstGeom prst="rect">
              <a:avLst/>
            </a:prstGeom>
          </p:spPr>
          <p:txBody>
            <a:bodyPr wrap="none" lIns="90000" tIns="46800" rIns="90000" bIns="46800" anchor="b" anchorCtr="0">
              <a:normAutofit/>
            </a:bodyPr>
            <a:lstStyle/>
            <a:p>
              <a:r>
                <a:rPr lang="en-US" altLang="zh-CN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BIAS</a:t>
              </a:r>
              <a:r>
                <a:rPr lang="zh-CN" altLang="en-US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 </a:t>
              </a:r>
              <a:r>
                <a:rPr lang="en-US" altLang="zh-CN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+</a:t>
              </a:r>
              <a:r>
                <a:rPr lang="zh-CN" altLang="en-US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 </a:t>
              </a:r>
              <a:r>
                <a:rPr lang="en-US" altLang="zh-CN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RELU</a:t>
              </a:r>
              <a:endParaRPr lang="zh-CN" altLang="en-US" b="1" dirty="0"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44" name="ïṡ1ïḑé">
              <a:extLst>
                <a:ext uri="{FF2B5EF4-FFF2-40B4-BE49-F238E27FC236}">
                  <a16:creationId xmlns:a16="http://schemas.microsoft.com/office/drawing/2014/main" id="{0AAEDEF3-BFC3-B848-87AF-D79527C4DBD1}"/>
                </a:ext>
              </a:extLst>
            </p:cNvPr>
            <p:cNvSpPr/>
            <p:nvPr/>
          </p:nvSpPr>
          <p:spPr>
            <a:xfrm>
              <a:off x="7603901" y="4171818"/>
              <a:ext cx="3916587" cy="375413"/>
            </a:xfrm>
            <a:prstGeom prst="rect">
              <a:avLst/>
            </a:prstGeom>
          </p:spPr>
          <p:txBody>
            <a:bodyPr wrap="square" lIns="90000" tIns="46800" rIns="90000" bIns="46800" anchor="t">
              <a:no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2000" dirty="0">
                  <a:solidFill>
                    <a:srgbClr val="FF0000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O(</a:t>
              </a:r>
              <a:r>
                <a:rPr lang="en-US" altLang="zh-CN" sz="2000" dirty="0" err="1">
                  <a:solidFill>
                    <a:srgbClr val="FF0000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mk</a:t>
              </a:r>
              <a:r>
                <a:rPr lang="en-US" altLang="zh-CN" sz="2000" dirty="0">
                  <a:solidFill>
                    <a:srgbClr val="FF0000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)</a:t>
              </a:r>
            </a:p>
          </p:txBody>
        </p:sp>
        <p:grpSp>
          <p:nvGrpSpPr>
            <p:cNvPr id="45" name="í$ļïḍê">
              <a:extLst>
                <a:ext uri="{FF2B5EF4-FFF2-40B4-BE49-F238E27FC236}">
                  <a16:creationId xmlns:a16="http://schemas.microsoft.com/office/drawing/2014/main" id="{E5570CAE-0FD0-2541-A3BE-C871E0F5BE1B}"/>
                </a:ext>
              </a:extLst>
            </p:cNvPr>
            <p:cNvGrpSpPr/>
            <p:nvPr/>
          </p:nvGrpSpPr>
          <p:grpSpPr>
            <a:xfrm>
              <a:off x="7204688" y="4986165"/>
              <a:ext cx="399214" cy="399214"/>
              <a:chOff x="0" y="0"/>
              <a:chExt cx="767929" cy="767929"/>
            </a:xfrm>
          </p:grpSpPr>
          <p:sp>
            <p:nvSpPr>
              <p:cNvPr id="51" name="iṥ1îḋè">
                <a:extLst>
                  <a:ext uri="{FF2B5EF4-FFF2-40B4-BE49-F238E27FC236}">
                    <a16:creationId xmlns:a16="http://schemas.microsoft.com/office/drawing/2014/main" id="{A642357A-BF89-EC45-9BA3-0A0D3E8D4956}"/>
                  </a:ext>
                </a:extLst>
              </p:cNvPr>
              <p:cNvSpPr/>
              <p:nvPr/>
            </p:nvSpPr>
            <p:spPr>
              <a:xfrm>
                <a:off x="0" y="0"/>
                <a:ext cx="767929" cy="767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52" name="íṧlïḍe">
                <a:extLst>
                  <a:ext uri="{FF2B5EF4-FFF2-40B4-BE49-F238E27FC236}">
                    <a16:creationId xmlns:a16="http://schemas.microsoft.com/office/drawing/2014/main" id="{E0BB40B6-3F42-124B-A330-346876B3A722}"/>
                  </a:ext>
                </a:extLst>
              </p:cNvPr>
              <p:cNvSpPr/>
              <p:nvPr/>
            </p:nvSpPr>
            <p:spPr>
              <a:xfrm>
                <a:off x="234638" y="227334"/>
                <a:ext cx="298653" cy="3132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sp>
          <p:nvSpPr>
            <p:cNvPr id="46" name="iSľidé">
              <a:extLst>
                <a:ext uri="{FF2B5EF4-FFF2-40B4-BE49-F238E27FC236}">
                  <a16:creationId xmlns:a16="http://schemas.microsoft.com/office/drawing/2014/main" id="{02C2677B-D2D0-354D-BAD8-6FE2E958C718}"/>
                </a:ext>
              </a:extLst>
            </p:cNvPr>
            <p:cNvSpPr/>
            <p:nvPr/>
          </p:nvSpPr>
          <p:spPr>
            <a:xfrm>
              <a:off x="7603901" y="4794521"/>
              <a:ext cx="3916587" cy="407088"/>
            </a:xfrm>
            <a:prstGeom prst="rect">
              <a:avLst/>
            </a:prstGeom>
          </p:spPr>
          <p:txBody>
            <a:bodyPr wrap="none" lIns="90000" tIns="46800" rIns="90000" bIns="46800" anchor="b" anchorCtr="0">
              <a:normAutofit/>
            </a:bodyPr>
            <a:lstStyle/>
            <a:p>
              <a:r>
                <a:rPr lang="en-US" altLang="zh-CN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Copy</a:t>
              </a:r>
              <a:endParaRPr lang="zh-CN" altLang="en-US" b="1" dirty="0"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47" name="îṥļíḍè">
              <a:extLst>
                <a:ext uri="{FF2B5EF4-FFF2-40B4-BE49-F238E27FC236}">
                  <a16:creationId xmlns:a16="http://schemas.microsoft.com/office/drawing/2014/main" id="{B9F553B9-CD11-B640-83B5-C80D729744BB}"/>
                </a:ext>
              </a:extLst>
            </p:cNvPr>
            <p:cNvSpPr/>
            <p:nvPr/>
          </p:nvSpPr>
          <p:spPr>
            <a:xfrm>
              <a:off x="7603901" y="5201610"/>
              <a:ext cx="3916587" cy="375413"/>
            </a:xfrm>
            <a:prstGeom prst="rect">
              <a:avLst/>
            </a:prstGeom>
          </p:spPr>
          <p:txBody>
            <a:bodyPr wrap="square" lIns="90000" tIns="46800" rIns="90000" bIns="46800" anchor="t">
              <a:no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2000" dirty="0">
                  <a:solidFill>
                    <a:srgbClr val="FF0000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O(</a:t>
              </a:r>
              <a:r>
                <a:rPr lang="en-US" altLang="zh-CN" sz="2000" dirty="0" err="1">
                  <a:solidFill>
                    <a:srgbClr val="FF0000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mk</a:t>
              </a:r>
              <a:r>
                <a:rPr lang="en-US" altLang="zh-CN" sz="2000" dirty="0">
                  <a:solidFill>
                    <a:srgbClr val="FF0000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)</a:t>
              </a:r>
            </a:p>
          </p:txBody>
        </p:sp>
        <p:cxnSp>
          <p:nvCxnSpPr>
            <p:cNvPr id="48" name="直接连接符 23">
              <a:extLst>
                <a:ext uri="{FF2B5EF4-FFF2-40B4-BE49-F238E27FC236}">
                  <a16:creationId xmlns:a16="http://schemas.microsoft.com/office/drawing/2014/main" id="{71E5C06F-CD07-0344-8E57-91BC41D72333}"/>
                </a:ext>
              </a:extLst>
            </p:cNvPr>
            <p:cNvCxnSpPr/>
            <p:nvPr/>
          </p:nvCxnSpPr>
          <p:spPr>
            <a:xfrm>
              <a:off x="7761000" y="2619000"/>
              <a:ext cx="375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24">
              <a:extLst>
                <a:ext uri="{FF2B5EF4-FFF2-40B4-BE49-F238E27FC236}">
                  <a16:creationId xmlns:a16="http://schemas.microsoft.com/office/drawing/2014/main" id="{842B11B5-85F5-5248-9325-05DCF64C5451}"/>
                </a:ext>
              </a:extLst>
            </p:cNvPr>
            <p:cNvCxnSpPr/>
            <p:nvPr/>
          </p:nvCxnSpPr>
          <p:spPr>
            <a:xfrm>
              <a:off x="7761000" y="3685800"/>
              <a:ext cx="375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25">
              <a:extLst>
                <a:ext uri="{FF2B5EF4-FFF2-40B4-BE49-F238E27FC236}">
                  <a16:creationId xmlns:a16="http://schemas.microsoft.com/office/drawing/2014/main" id="{AEEC1AAD-D3A0-834D-83B2-C70ABD06CEE7}"/>
                </a:ext>
              </a:extLst>
            </p:cNvPr>
            <p:cNvCxnSpPr/>
            <p:nvPr/>
          </p:nvCxnSpPr>
          <p:spPr>
            <a:xfrm>
              <a:off x="7761000" y="4704975"/>
              <a:ext cx="375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6687453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6116320" y="0"/>
            <a:ext cx="60756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书体坊郭小语钢笔楷体" panose="02010601030101010101" pitchFamily="2" charset="-122"/>
              <a:sym typeface="Open Sans" panose="020B0606030504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2011" y="0"/>
            <a:ext cx="6096000" cy="6858000"/>
          </a:xfrm>
          <a:prstGeom prst="rect">
            <a:avLst/>
          </a:prstGeom>
          <a:solidFill>
            <a:srgbClr val="00154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书体坊郭小语钢笔楷体" panose="02010601030101010101" pitchFamily="2" charset="-122"/>
              <a:sym typeface="Open Sans" panose="020B060603050402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15" r="45699" b="50473"/>
          <a:stretch/>
        </p:blipFill>
        <p:spPr>
          <a:xfrm>
            <a:off x="802640" y="5268849"/>
            <a:ext cx="701040" cy="605608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706880" y="774620"/>
            <a:ext cx="44094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5400" b="1" spc="600" dirty="0">
                <a:solidFill>
                  <a:schemeClr val="bg1"/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rPr>
              <a:t>ZERO&lt;-1</a:t>
            </a:r>
          </a:p>
          <a:p>
            <a:pPr algn="r"/>
            <a:r>
              <a:rPr lang="en-US" altLang="zh-CN" sz="5400" b="1" spc="600" dirty="0">
                <a:solidFill>
                  <a:schemeClr val="bg1"/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rPr>
              <a:t>SPMM&lt;-2</a:t>
            </a:r>
          </a:p>
          <a:p>
            <a:pPr algn="r"/>
            <a:r>
              <a:rPr lang="en-US" altLang="zh-CN" sz="5400" b="1" spc="600" dirty="0">
                <a:solidFill>
                  <a:schemeClr val="bg1"/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rPr>
              <a:t>BIAS&lt;-3</a:t>
            </a:r>
          </a:p>
          <a:p>
            <a:pPr algn="r"/>
            <a:r>
              <a:rPr lang="en-US" altLang="zh-CN" sz="5400" b="1" spc="600" dirty="0">
                <a:solidFill>
                  <a:schemeClr val="bg1"/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rPr>
              <a:t>D2CSR&lt;-4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6999001" y="1268580"/>
            <a:ext cx="4675475" cy="4639028"/>
            <a:chOff x="6999001" y="1268580"/>
            <a:chExt cx="4675475" cy="4639028"/>
          </a:xfrm>
        </p:grpSpPr>
        <p:sp>
          <p:nvSpPr>
            <p:cNvPr id="20" name="矩形 19"/>
            <p:cNvSpPr/>
            <p:nvPr/>
          </p:nvSpPr>
          <p:spPr>
            <a:xfrm>
              <a:off x="7960058" y="1268580"/>
              <a:ext cx="2753360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6999001" y="2382855"/>
              <a:ext cx="4675475" cy="3524753"/>
              <a:chOff x="6999001" y="2382855"/>
              <a:chExt cx="4675475" cy="3524753"/>
            </a:xfrm>
          </p:grpSpPr>
          <p:pic>
            <p:nvPicPr>
              <p:cNvPr id="23" name="图片 22"/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515" r="45699" b="50473"/>
              <a:stretch/>
            </p:blipFill>
            <p:spPr>
              <a:xfrm>
                <a:off x="9390985" y="2382855"/>
                <a:ext cx="2077720" cy="1794882"/>
              </a:xfrm>
              <a:prstGeom prst="rect">
                <a:avLst/>
              </a:prstGeom>
            </p:spPr>
          </p:pic>
          <p:grpSp>
            <p:nvGrpSpPr>
              <p:cNvPr id="24" name="组合 23"/>
              <p:cNvGrpSpPr/>
              <p:nvPr/>
            </p:nvGrpSpPr>
            <p:grpSpPr>
              <a:xfrm>
                <a:off x="6999001" y="2393015"/>
                <a:ext cx="4675475" cy="3514593"/>
                <a:chOff x="7659129" y="1637899"/>
                <a:chExt cx="4675475" cy="3514593"/>
              </a:xfrm>
            </p:grpSpPr>
            <p:sp>
              <p:nvSpPr>
                <p:cNvPr id="25" name="文本框 24"/>
                <p:cNvSpPr txBox="1"/>
                <p:nvPr/>
              </p:nvSpPr>
              <p:spPr>
                <a:xfrm>
                  <a:off x="9863184" y="1637899"/>
                  <a:ext cx="2471420" cy="22159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3800" spc="300" dirty="0">
                      <a:solidFill>
                        <a:schemeClr val="accent1">
                          <a:lumMod val="75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cs typeface="Open Sans" panose="020B0606030504020204" pitchFamily="34" charset="0"/>
                      <a:sym typeface="Open Sans" panose="020B0606030504020204" pitchFamily="34" charset="0"/>
                    </a:rPr>
                    <a:t>02</a:t>
                  </a:r>
                  <a:endParaRPr lang="zh-CN" altLang="en-US" sz="13800" spc="300" dirty="0">
                    <a:solidFill>
                      <a:schemeClr val="accent1">
                        <a:lumMod val="7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cs typeface="Open Sans" panose="020B0606030504020204" pitchFamily="34" charset="0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26" name="文本框 25"/>
                <p:cNvSpPr txBox="1"/>
                <p:nvPr/>
              </p:nvSpPr>
              <p:spPr>
                <a:xfrm>
                  <a:off x="9026586" y="3651134"/>
                  <a:ext cx="319625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zh-CN" sz="4000" b="1" spc="600" dirty="0">
                      <a:solidFill>
                        <a:schemeClr val="accent3">
                          <a:lumMod val="50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cs typeface="Open Sans" panose="020B0606030504020204" pitchFamily="34" charset="0"/>
                      <a:sym typeface="Open Sans" panose="020B0606030504020204" pitchFamily="34" charset="0"/>
                    </a:rPr>
                    <a:t>Strategy</a:t>
                  </a:r>
                  <a:endParaRPr lang="zh-CN" altLang="en-US" sz="4000" b="1" spc="600" dirty="0">
                    <a:solidFill>
                      <a:schemeClr val="accent3">
                        <a:lumMod val="50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cs typeface="Open Sans" panose="020B0606030504020204" pitchFamily="34" charset="0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27" name="文本框 26"/>
                <p:cNvSpPr txBox="1"/>
                <p:nvPr/>
              </p:nvSpPr>
              <p:spPr>
                <a:xfrm>
                  <a:off x="7659129" y="4453967"/>
                  <a:ext cx="4675475" cy="6985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>
                    <a:lnSpc>
                      <a:spcPct val="150000"/>
                    </a:lnSpc>
                  </a:pPr>
                  <a:r>
                    <a:rPr lang="en-US" altLang="zh-CN" sz="1400" spc="600" dirty="0">
                      <a:solidFill>
                        <a:schemeClr val="accent3">
                          <a:lumMod val="50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cs typeface="Open Sans" panose="020B0606030504020204" pitchFamily="34" charset="0"/>
                      <a:sym typeface="Open Sans" panose="020B0606030504020204" pitchFamily="34" charset="0"/>
                    </a:rPr>
                    <a:t>Our</a:t>
                  </a:r>
                  <a:r>
                    <a:rPr lang="zh-CN" altLang="en-US" sz="1400" spc="600" dirty="0">
                      <a:solidFill>
                        <a:schemeClr val="accent3">
                          <a:lumMod val="50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cs typeface="Open Sans" panose="020B0606030504020204" pitchFamily="34" charset="0"/>
                      <a:sym typeface="Open Sans" panose="020B0606030504020204" pitchFamily="34" charset="0"/>
                    </a:rPr>
                    <a:t> </a:t>
                  </a:r>
                  <a:r>
                    <a:rPr lang="en-US" altLang="zh-CN" sz="1400" spc="600" dirty="0">
                      <a:solidFill>
                        <a:schemeClr val="accent3">
                          <a:lumMod val="50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cs typeface="Open Sans" panose="020B0606030504020204" pitchFamily="34" charset="0"/>
                      <a:sym typeface="Open Sans" panose="020B0606030504020204" pitchFamily="34" charset="0"/>
                    </a:rPr>
                    <a:t>optimization</a:t>
                  </a:r>
                  <a:r>
                    <a:rPr lang="zh-CN" altLang="en-US" sz="1400" spc="600" dirty="0">
                      <a:solidFill>
                        <a:schemeClr val="accent3">
                          <a:lumMod val="50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cs typeface="Open Sans" panose="020B0606030504020204" pitchFamily="34" charset="0"/>
                      <a:sym typeface="Open Sans" panose="020B0606030504020204" pitchFamily="34" charset="0"/>
                    </a:rPr>
                    <a:t> </a:t>
                  </a:r>
                  <a:r>
                    <a:rPr lang="en-US" altLang="zh-CN" sz="1400" spc="600" dirty="0">
                      <a:solidFill>
                        <a:schemeClr val="accent3">
                          <a:lumMod val="50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cs typeface="Open Sans" panose="020B0606030504020204" pitchFamily="34" charset="0"/>
                      <a:sym typeface="Open Sans" panose="020B0606030504020204" pitchFamily="34" charset="0"/>
                    </a:rPr>
                    <a:t>for</a:t>
                  </a:r>
                  <a:r>
                    <a:rPr lang="zh-CN" altLang="en-US" sz="1400" spc="600" dirty="0">
                      <a:solidFill>
                        <a:schemeClr val="accent3">
                          <a:lumMod val="50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cs typeface="Open Sans" panose="020B0606030504020204" pitchFamily="34" charset="0"/>
                      <a:sym typeface="Open Sans" panose="020B0606030504020204" pitchFamily="34" charset="0"/>
                    </a:rPr>
                    <a:t> </a:t>
                  </a:r>
                  <a:r>
                    <a:rPr lang="en-US" altLang="zh-CN" sz="1400" spc="600" dirty="0">
                      <a:solidFill>
                        <a:schemeClr val="accent3">
                          <a:lumMod val="50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cs typeface="Open Sans" panose="020B0606030504020204" pitchFamily="34" charset="0"/>
                      <a:sym typeface="Open Sans" panose="020B0606030504020204" pitchFamily="34" charset="0"/>
                    </a:rPr>
                    <a:t>the</a:t>
                  </a:r>
                  <a:r>
                    <a:rPr lang="zh-CN" altLang="en-US" sz="1400" spc="600" dirty="0">
                      <a:solidFill>
                        <a:schemeClr val="accent3">
                          <a:lumMod val="50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cs typeface="Open Sans" panose="020B0606030504020204" pitchFamily="34" charset="0"/>
                      <a:sym typeface="Open Sans" panose="020B0606030504020204" pitchFamily="34" charset="0"/>
                    </a:rPr>
                    <a:t> </a:t>
                  </a:r>
                  <a:r>
                    <a:rPr lang="en-US" altLang="zh-CN" sz="1400" spc="600" dirty="0">
                      <a:solidFill>
                        <a:schemeClr val="accent3">
                          <a:lumMod val="50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cs typeface="Open Sans" panose="020B0606030504020204" pitchFamily="34" charset="0"/>
                      <a:sym typeface="Open Sans" panose="020B0606030504020204" pitchFamily="34" charset="0"/>
                    </a:rPr>
                    <a:t>left</a:t>
                  </a:r>
                  <a:r>
                    <a:rPr lang="zh-CN" altLang="en-US" sz="1400" spc="600" dirty="0">
                      <a:solidFill>
                        <a:schemeClr val="accent3">
                          <a:lumMod val="50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cs typeface="Open Sans" panose="020B0606030504020204" pitchFamily="34" charset="0"/>
                      <a:sym typeface="Open Sans" panose="020B0606030504020204" pitchFamily="34" charset="0"/>
                    </a:rPr>
                    <a:t> </a:t>
                  </a:r>
                  <a:r>
                    <a:rPr lang="en-US" altLang="zh-CN" sz="1400" spc="600" dirty="0">
                      <a:solidFill>
                        <a:schemeClr val="accent3">
                          <a:lumMod val="50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cs typeface="Open Sans" panose="020B0606030504020204" pitchFamily="34" charset="0"/>
                      <a:sym typeface="Open Sans" panose="020B0606030504020204" pitchFamily="34" charset="0"/>
                    </a:rPr>
                    <a:t>four</a:t>
                  </a:r>
                  <a:r>
                    <a:rPr lang="zh-CN" altLang="en-US" sz="1400" spc="600" dirty="0">
                      <a:solidFill>
                        <a:schemeClr val="accent3">
                          <a:lumMod val="50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cs typeface="Open Sans" panose="020B0606030504020204" pitchFamily="34" charset="0"/>
                      <a:sym typeface="Open Sans" panose="020B0606030504020204" pitchFamily="34" charset="0"/>
                    </a:rPr>
                    <a:t> </a:t>
                  </a:r>
                  <a:r>
                    <a:rPr lang="en-US" altLang="zh-CN" sz="1400" spc="600" dirty="0">
                      <a:solidFill>
                        <a:schemeClr val="accent3">
                          <a:lumMod val="50000"/>
                        </a:schemeClr>
                      </a:solidFill>
                      <a:latin typeface="Open Sans" panose="020B0606030504020204" pitchFamily="34" charset="0"/>
                      <a:ea typeface="书体坊郭小语钢笔楷体" panose="02010601030101010101" pitchFamily="2" charset="-122"/>
                      <a:cs typeface="Open Sans" panose="020B0606030504020204" pitchFamily="34" charset="0"/>
                      <a:sym typeface="Open Sans" panose="020B0606030504020204" pitchFamily="34" charset="0"/>
                    </a:rPr>
                    <a:t>steps.</a:t>
                  </a:r>
                  <a:endParaRPr lang="zh-CN" altLang="en-US" sz="1400" spc="600" dirty="0">
                    <a:solidFill>
                      <a:schemeClr val="accent3">
                        <a:lumMod val="50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cs typeface="Open Sans" panose="020B0606030504020204" pitchFamily="34" charset="0"/>
                    <a:sym typeface="Open Sans" panose="020B0606030504020204" pitchFamily="34" charset="0"/>
                  </a:endParaRPr>
                </a:p>
              </p:txBody>
            </p:sp>
          </p:grpSp>
        </p:grp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68DD073D-91D4-C645-BA9E-BAF5685FB63C}"/>
              </a:ext>
            </a:extLst>
          </p:cNvPr>
          <p:cNvSpPr txBox="1"/>
          <p:nvPr/>
        </p:nvSpPr>
        <p:spPr>
          <a:xfrm>
            <a:off x="7612243" y="848326"/>
            <a:ext cx="3557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pc="300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rPr>
              <a:t>Parallel</a:t>
            </a:r>
            <a:r>
              <a:rPr lang="zh-CN" altLang="en-US" spc="300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rPr>
              <a:t> </a:t>
            </a:r>
            <a:r>
              <a:rPr lang="en-US" altLang="zh-CN" spc="300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rPr>
              <a:t>Programing</a:t>
            </a:r>
            <a:endParaRPr lang="zh-CN" altLang="en-US" spc="300" dirty="0">
              <a:solidFill>
                <a:schemeClr val="accent1">
                  <a:lumMod val="75000"/>
                </a:schemeClr>
              </a:solidFill>
              <a:latin typeface="Open Sans" panose="020B0606030504020204" pitchFamily="34" charset="0"/>
              <a:ea typeface="书体坊郭小语钢笔楷体" panose="02010601030101010101" pitchFamily="2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747164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8600" y="257773"/>
            <a:ext cx="3972283" cy="810259"/>
            <a:chOff x="360680" y="196813"/>
            <a:chExt cx="3972283" cy="810259"/>
          </a:xfrm>
        </p:grpSpPr>
        <p:grpSp>
          <p:nvGrpSpPr>
            <p:cNvPr id="4" name="组合 3"/>
            <p:cNvGrpSpPr/>
            <p:nvPr/>
          </p:nvGrpSpPr>
          <p:grpSpPr>
            <a:xfrm>
              <a:off x="360680" y="355599"/>
              <a:ext cx="504350" cy="492689"/>
              <a:chOff x="1468120" y="1722049"/>
              <a:chExt cx="3515360" cy="3434080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468120" y="1722049"/>
                <a:ext cx="3515360" cy="343408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  <a:alpha val="3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 spc="600" dirty="0">
                  <a:solidFill>
                    <a:schemeClr val="lt1">
                      <a:alpha val="90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2252903" y="2488691"/>
                <a:ext cx="1945788" cy="1900796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 spc="600" dirty="0">
                  <a:solidFill>
                    <a:schemeClr val="lt1">
                      <a:alpha val="90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77623" y="196813"/>
              <a:ext cx="3355340" cy="810259"/>
              <a:chOff x="3360420" y="1120140"/>
              <a:chExt cx="2387600" cy="810259"/>
            </a:xfrm>
          </p:grpSpPr>
          <p:sp>
            <p:nvSpPr>
              <p:cNvPr id="6" name="iṥḻiḋé"/>
              <p:cNvSpPr txBox="1"/>
              <p:nvPr/>
            </p:nvSpPr>
            <p:spPr bwMode="auto">
              <a:xfrm>
                <a:off x="3360420" y="1120140"/>
                <a:ext cx="2387600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>
                  <a:spcBef>
                    <a:spcPct val="0"/>
                  </a:spcBef>
                  <a:defRPr/>
                </a:pPr>
                <a:r>
                  <a:rPr lang="en-US" altLang="zh-CN" sz="2000" b="1" spc="600" dirty="0">
                    <a:solidFill>
                      <a:schemeClr val="accent1">
                        <a:lumMod val="50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ZERO</a:t>
                </a:r>
                <a:endParaRPr lang="zh-CN" altLang="en-US" sz="2000" b="1" spc="600" dirty="0">
                  <a:solidFill>
                    <a:schemeClr val="accent1">
                      <a:lumMod val="50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7" name="îṡlíḑé"/>
              <p:cNvSpPr/>
              <p:nvPr/>
            </p:nvSpPr>
            <p:spPr bwMode="auto">
              <a:xfrm>
                <a:off x="3360420" y="1561945"/>
                <a:ext cx="2387600" cy="3684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925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R="0" lvl="0" algn="l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r>
                  <a:rPr lang="en-US" altLang="zh-CN" sz="1100" spc="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Openmp</a:t>
                </a:r>
                <a:r>
                  <a:rPr lang="zh-CN" altLang="en-US" sz="1100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 </a:t>
                </a:r>
                <a:r>
                  <a:rPr lang="en-US" altLang="zh-CN" sz="1100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vs</a:t>
                </a:r>
                <a:r>
                  <a:rPr lang="zh-CN" altLang="en-US" sz="1100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 </a:t>
                </a:r>
                <a:r>
                  <a:rPr lang="en-US" altLang="zh-CN" sz="1100" spc="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openmp</a:t>
                </a:r>
                <a:r>
                  <a:rPr lang="zh-CN" altLang="en-US" sz="1100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 </a:t>
                </a:r>
                <a:r>
                  <a:rPr lang="en-US" altLang="zh-CN" sz="1100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+</a:t>
                </a:r>
                <a:r>
                  <a:rPr lang="zh-CN" altLang="en-US" sz="1100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 </a:t>
                </a:r>
                <a:r>
                  <a:rPr lang="en-US" altLang="zh-CN" sz="1100" spc="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avx</a:t>
                </a:r>
                <a:endParaRPr kumimoji="0" lang="en-US" altLang="zh-CN" sz="1100" b="0" i="0" u="none" strike="noStrike" kern="1200" cap="none" spc="6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</p:grpSp>
      <p:grpSp>
        <p:nvGrpSpPr>
          <p:cNvPr id="10" name="fdab7107-17d2-4277-ad90-21e7344c807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0718" y="1509837"/>
            <a:ext cx="10850564" cy="4777300"/>
            <a:chOff x="669925" y="495300"/>
            <a:chExt cx="10850564" cy="4777300"/>
          </a:xfrm>
        </p:grpSpPr>
        <p:sp>
          <p:nvSpPr>
            <p:cNvPr id="11" name="îSlïḍê">
              <a:extLst>
                <a:ext uri="{FF2B5EF4-FFF2-40B4-BE49-F238E27FC236}">
                  <a16:creationId xmlns:a16="http://schemas.microsoft.com/office/drawing/2014/main" id="{92D3A02A-9721-4341-9E41-E179295669BA}"/>
                </a:ext>
              </a:extLst>
            </p:cNvPr>
            <p:cNvSpPr/>
            <p:nvPr/>
          </p:nvSpPr>
          <p:spPr>
            <a:xfrm>
              <a:off x="669925" y="495300"/>
              <a:ext cx="5426075" cy="29718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12" name="iṣlîdê">
              <a:extLst>
                <a:ext uri="{FF2B5EF4-FFF2-40B4-BE49-F238E27FC236}">
                  <a16:creationId xmlns:a16="http://schemas.microsoft.com/office/drawing/2014/main" id="{43EC03BD-473B-4389-9616-756B9BF509DC}"/>
                </a:ext>
              </a:extLst>
            </p:cNvPr>
            <p:cNvSpPr/>
            <p:nvPr/>
          </p:nvSpPr>
          <p:spPr>
            <a:xfrm>
              <a:off x="6096001" y="495300"/>
              <a:ext cx="5424488" cy="297180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13" name="îšľiḋe">
              <a:extLst>
                <a:ext uri="{FF2B5EF4-FFF2-40B4-BE49-F238E27FC236}">
                  <a16:creationId xmlns:a16="http://schemas.microsoft.com/office/drawing/2014/main" id="{91013139-DC28-4C8F-8630-9C0C237BBA7C}"/>
                </a:ext>
              </a:extLst>
            </p:cNvPr>
            <p:cNvSpPr txBox="1"/>
            <p:nvPr/>
          </p:nvSpPr>
          <p:spPr>
            <a:xfrm>
              <a:off x="1568298" y="3601427"/>
              <a:ext cx="3629329" cy="1671173"/>
            </a:xfrm>
            <a:prstGeom prst="rect">
              <a:avLst/>
            </a:prstGeom>
            <a:noFill/>
          </p:spPr>
          <p:txBody>
            <a:bodyPr wrap="square" lIns="90000" tIns="46800" rIns="90000" bIns="46800" anchor="ctr" anchorCtr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000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FOR-LOOP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Minimum</a:t>
              </a:r>
              <a:r>
                <a:rPr lang="zh-CN" altLang="en-US" sz="16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 </a:t>
              </a:r>
              <a:r>
                <a:rPr lang="en-US" altLang="zh-CN" sz="16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using</a:t>
              </a:r>
              <a:r>
                <a:rPr lang="zh-CN" altLang="en-US" sz="16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 </a:t>
              </a:r>
              <a:r>
                <a:rPr lang="en-US" altLang="zh-CN" sz="16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time:</a:t>
              </a:r>
              <a:r>
                <a:rPr lang="zh-CN" altLang="en-US" sz="16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 </a:t>
              </a:r>
              <a:r>
                <a:rPr lang="en-US" altLang="zh-CN" sz="2400" dirty="0">
                  <a:solidFill>
                    <a:srgbClr val="FF0000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1.2s</a:t>
              </a:r>
            </a:p>
          </p:txBody>
        </p:sp>
        <p:sp>
          <p:nvSpPr>
            <p:cNvPr id="15" name="ïṧlïdê">
              <a:extLst>
                <a:ext uri="{FF2B5EF4-FFF2-40B4-BE49-F238E27FC236}">
                  <a16:creationId xmlns:a16="http://schemas.microsoft.com/office/drawing/2014/main" id="{DA62454E-4944-4CDE-8FB9-0B7A0C601E16}"/>
                </a:ext>
              </a:extLst>
            </p:cNvPr>
            <p:cNvSpPr txBox="1"/>
            <p:nvPr/>
          </p:nvSpPr>
          <p:spPr>
            <a:xfrm>
              <a:off x="6993581" y="3601427"/>
              <a:ext cx="3629329" cy="1671173"/>
            </a:xfrm>
            <a:prstGeom prst="rect">
              <a:avLst/>
            </a:prstGeom>
            <a:noFill/>
          </p:spPr>
          <p:txBody>
            <a:bodyPr wrap="square" lIns="90000" tIns="46800" rIns="90000" bIns="46800" anchor="ctr" anchorCtr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000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AVX</a:t>
              </a:r>
              <a:r>
                <a:rPr lang="zh-CN" altLang="en-US" sz="2000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 </a:t>
              </a:r>
              <a:r>
                <a:rPr lang="en-US" altLang="zh-CN" sz="2000" b="1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VECTOR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Minimum</a:t>
              </a:r>
              <a:r>
                <a:rPr lang="zh-CN" altLang="en-US" sz="16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 </a:t>
              </a:r>
              <a:r>
                <a:rPr lang="en-US" altLang="zh-CN" sz="16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using</a:t>
              </a:r>
              <a:r>
                <a:rPr lang="zh-CN" altLang="en-US" sz="16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 </a:t>
              </a:r>
              <a:r>
                <a:rPr lang="en-US" altLang="zh-CN" sz="16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time:</a:t>
              </a:r>
              <a:r>
                <a:rPr lang="zh-CN" altLang="en-US" sz="1600" dirty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 </a:t>
              </a:r>
              <a:r>
                <a:rPr lang="en-US" altLang="zh-CN" sz="2400" dirty="0">
                  <a:solidFill>
                    <a:srgbClr val="FF0000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0.82s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399636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8600" y="257773"/>
            <a:ext cx="3972283" cy="810259"/>
            <a:chOff x="360680" y="196813"/>
            <a:chExt cx="3972283" cy="810259"/>
          </a:xfrm>
        </p:grpSpPr>
        <p:grpSp>
          <p:nvGrpSpPr>
            <p:cNvPr id="4" name="组合 3"/>
            <p:cNvGrpSpPr/>
            <p:nvPr/>
          </p:nvGrpSpPr>
          <p:grpSpPr>
            <a:xfrm>
              <a:off x="360680" y="355599"/>
              <a:ext cx="504350" cy="492689"/>
              <a:chOff x="1468120" y="1722049"/>
              <a:chExt cx="3515360" cy="3434080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468120" y="1722049"/>
                <a:ext cx="3515360" cy="343408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  <a:alpha val="3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 spc="600" dirty="0">
                  <a:solidFill>
                    <a:schemeClr val="lt1">
                      <a:alpha val="90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2252903" y="2488691"/>
                <a:ext cx="1945788" cy="1900796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 spc="600" dirty="0">
                  <a:solidFill>
                    <a:schemeClr val="lt1">
                      <a:alpha val="90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77623" y="196813"/>
              <a:ext cx="3355340" cy="810259"/>
              <a:chOff x="3360420" y="1120140"/>
              <a:chExt cx="2387600" cy="810259"/>
            </a:xfrm>
          </p:grpSpPr>
          <p:sp>
            <p:nvSpPr>
              <p:cNvPr id="6" name="iṥḻiḋé"/>
              <p:cNvSpPr txBox="1"/>
              <p:nvPr/>
            </p:nvSpPr>
            <p:spPr bwMode="auto">
              <a:xfrm>
                <a:off x="3360420" y="1120140"/>
                <a:ext cx="2387600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>
                  <a:spcBef>
                    <a:spcPct val="0"/>
                  </a:spcBef>
                  <a:defRPr/>
                </a:pPr>
                <a:r>
                  <a:rPr lang="en-US" altLang="zh-CN" sz="2000" b="1" spc="600" dirty="0">
                    <a:solidFill>
                      <a:schemeClr val="accent1">
                        <a:lumMod val="50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SPMM</a:t>
                </a:r>
                <a:endParaRPr lang="zh-CN" altLang="en-US" sz="2000" b="1" spc="600" dirty="0">
                  <a:solidFill>
                    <a:schemeClr val="accent1">
                      <a:lumMod val="50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7" name="îṡlíḑé"/>
              <p:cNvSpPr/>
              <p:nvPr/>
            </p:nvSpPr>
            <p:spPr bwMode="auto">
              <a:xfrm>
                <a:off x="3360420" y="1561945"/>
                <a:ext cx="2387600" cy="3684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R="0" lvl="0" algn="l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r>
                  <a:rPr lang="en-US" altLang="zh-CN" sz="1100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CSR</a:t>
                </a:r>
                <a:r>
                  <a:rPr lang="zh-CN" altLang="en-US" sz="1100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 * </a:t>
                </a:r>
                <a:r>
                  <a:rPr lang="en-US" altLang="zh-CN" sz="1100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CSR</a:t>
                </a:r>
                <a:r>
                  <a:rPr lang="zh-CN" altLang="en-US" sz="1100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 </a:t>
                </a:r>
                <a:r>
                  <a:rPr lang="en-US" altLang="zh-CN" sz="1100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-&gt;</a:t>
                </a:r>
                <a:r>
                  <a:rPr lang="zh-CN" altLang="en-US" sz="1100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 </a:t>
                </a:r>
                <a:r>
                  <a:rPr lang="en-US" altLang="zh-CN" sz="1100" spc="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Dence</a:t>
                </a:r>
                <a:endParaRPr kumimoji="0" lang="en-US" altLang="zh-CN" sz="1100" b="0" i="0" u="none" strike="noStrike" kern="1200" cap="none" spc="6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05E9C33F-327B-B444-B939-992B9057470B}"/>
              </a:ext>
            </a:extLst>
          </p:cNvPr>
          <p:cNvSpPr txBox="1"/>
          <p:nvPr/>
        </p:nvSpPr>
        <p:spPr>
          <a:xfrm>
            <a:off x="1149178" y="4843849"/>
            <a:ext cx="103300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Notice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that:</a:t>
            </a:r>
            <a:r>
              <a:rPr kumimoji="1" lang="zh-CN" altLang="en-US" dirty="0"/>
              <a:t> </a:t>
            </a:r>
            <a:r>
              <a:rPr kumimoji="1" lang="en-US" altLang="zh-CN" dirty="0"/>
              <a:t>“#pragma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omp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parallel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for”,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reason</a:t>
            </a:r>
            <a:r>
              <a:rPr kumimoji="1" lang="zh-CN" altLang="en-US" dirty="0"/>
              <a:t> </a:t>
            </a:r>
            <a:r>
              <a:rPr kumimoji="1" lang="en-US" altLang="zh-CN" dirty="0"/>
              <a:t>why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“schedule(dynamic)”is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that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" altLang="zh-CN" dirty="0"/>
              <a:t>the structure of B </a:t>
            </a:r>
            <a:r>
              <a:rPr kumimoji="1" lang="en" altLang="zh-CN" dirty="0" err="1"/>
              <a:t>matri</a:t>
            </a:r>
            <a:r>
              <a:rPr kumimoji="1" lang="en-US" altLang="zh-CN" dirty="0" err="1"/>
              <a:t>xes</a:t>
            </a:r>
            <a:r>
              <a:rPr kumimoji="1" lang="en" altLang="zh-CN" dirty="0"/>
              <a:t> determines that almost every thread is load balanced.</a:t>
            </a:r>
            <a:r>
              <a:rPr kumimoji="1" lang="zh-CN" altLang="en-US" dirty="0"/>
              <a:t> </a:t>
            </a:r>
            <a:r>
              <a:rPr kumimoji="1" lang="en-US" altLang="zh-CN" dirty="0"/>
              <a:t>So we can cancel </a:t>
            </a:r>
          </a:p>
          <a:p>
            <a:r>
              <a:rPr kumimoji="1" lang="en-US" altLang="zh-CN" dirty="0"/>
              <a:t>“schedule(dynamic)”to reduce the extra overhead.</a:t>
            </a:r>
            <a:endParaRPr kumimoji="1"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4E373C4-127D-E948-9346-8E846C0A61CF}"/>
              </a:ext>
            </a:extLst>
          </p:cNvPr>
          <p:cNvSpPr txBox="1"/>
          <p:nvPr/>
        </p:nvSpPr>
        <p:spPr>
          <a:xfrm>
            <a:off x="1149178" y="5973756"/>
            <a:ext cx="10338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</a:t>
            </a:r>
            <a:r>
              <a:rPr kumimoji="1" lang="zh-CN" altLang="en-US" dirty="0"/>
              <a:t>矩阵的结构决定了</a:t>
            </a:r>
            <a:r>
              <a:rPr kumimoji="1" lang="en-US" altLang="zh-CN" dirty="0"/>
              <a:t>CSR</a:t>
            </a:r>
            <a:r>
              <a:rPr kumimoji="1" lang="zh-CN" altLang="en-US" dirty="0"/>
              <a:t>*</a:t>
            </a:r>
            <a:r>
              <a:rPr kumimoji="1" lang="en-US" altLang="zh-CN" dirty="0"/>
              <a:t>CSR</a:t>
            </a:r>
            <a:r>
              <a:rPr kumimoji="1" lang="zh-CN" altLang="en-US" dirty="0"/>
              <a:t>过程几乎全是线程均衡的，因此无需开启</a:t>
            </a:r>
            <a:r>
              <a:rPr kumimoji="1" lang="en-US" altLang="zh-CN" dirty="0" err="1"/>
              <a:t>openmp</a:t>
            </a:r>
            <a:r>
              <a:rPr kumimoji="1" lang="zh-CN" altLang="en-US" dirty="0"/>
              <a:t>的</a:t>
            </a:r>
            <a:r>
              <a:rPr kumimoji="1" lang="en-US" altLang="zh-CN" dirty="0"/>
              <a:t>schedule(dynamic)</a:t>
            </a:r>
            <a:r>
              <a:rPr kumimoji="1" lang="zh-CN" altLang="en-US" dirty="0"/>
              <a:t>以</a:t>
            </a:r>
            <a:endParaRPr kumimoji="1" lang="en-US" altLang="zh-CN" dirty="0"/>
          </a:p>
          <a:p>
            <a:r>
              <a:rPr kumimoji="1" lang="zh-CN" altLang="en-US" dirty="0"/>
              <a:t>减少时间开销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CEF93875-566A-6346-B986-6CB3D9423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" y="1132072"/>
            <a:ext cx="115951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13874"/>
      </p:ext>
    </p:extLst>
  </p:cSld>
  <p:clrMapOvr>
    <a:masterClrMapping/>
  </p:clrMapOvr>
  <p:transition spd="slow" advTm="300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8600" y="257773"/>
            <a:ext cx="3972283" cy="810259"/>
            <a:chOff x="360680" y="196813"/>
            <a:chExt cx="3972283" cy="810259"/>
          </a:xfrm>
        </p:grpSpPr>
        <p:grpSp>
          <p:nvGrpSpPr>
            <p:cNvPr id="4" name="组合 3"/>
            <p:cNvGrpSpPr/>
            <p:nvPr/>
          </p:nvGrpSpPr>
          <p:grpSpPr>
            <a:xfrm>
              <a:off x="360680" y="355599"/>
              <a:ext cx="504350" cy="492689"/>
              <a:chOff x="1468120" y="1722049"/>
              <a:chExt cx="3515360" cy="3434080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468120" y="1722049"/>
                <a:ext cx="3515360" cy="343408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  <a:alpha val="3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 spc="600" dirty="0">
                  <a:solidFill>
                    <a:schemeClr val="lt1">
                      <a:alpha val="90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2252903" y="2488691"/>
                <a:ext cx="1945788" cy="1900796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 spc="600" dirty="0">
                  <a:solidFill>
                    <a:schemeClr val="lt1">
                      <a:alpha val="90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77623" y="196813"/>
              <a:ext cx="3355340" cy="810259"/>
              <a:chOff x="3360420" y="1120140"/>
              <a:chExt cx="2387600" cy="810259"/>
            </a:xfrm>
          </p:grpSpPr>
          <p:sp>
            <p:nvSpPr>
              <p:cNvPr id="6" name="iṥḻiḋé"/>
              <p:cNvSpPr txBox="1"/>
              <p:nvPr/>
            </p:nvSpPr>
            <p:spPr bwMode="auto">
              <a:xfrm>
                <a:off x="3360420" y="1120140"/>
                <a:ext cx="2387600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>
                  <a:spcBef>
                    <a:spcPct val="0"/>
                  </a:spcBef>
                  <a:defRPr/>
                </a:pPr>
                <a:r>
                  <a:rPr lang="en-US" altLang="zh-CN" sz="2000" b="1" spc="600" dirty="0">
                    <a:solidFill>
                      <a:schemeClr val="accent1">
                        <a:lumMod val="50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BIAS</a:t>
                </a:r>
                <a:r>
                  <a:rPr lang="zh-CN" altLang="en-US" sz="2000" b="1" spc="600" dirty="0">
                    <a:solidFill>
                      <a:schemeClr val="accent1">
                        <a:lumMod val="50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 </a:t>
                </a:r>
                <a:r>
                  <a:rPr lang="en-US" altLang="zh-CN" sz="2000" b="1" spc="600" dirty="0">
                    <a:solidFill>
                      <a:schemeClr val="accent1">
                        <a:lumMod val="50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+</a:t>
                </a:r>
                <a:r>
                  <a:rPr lang="zh-CN" altLang="en-US" sz="2000" b="1" spc="600" dirty="0">
                    <a:solidFill>
                      <a:schemeClr val="accent1">
                        <a:lumMod val="50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 </a:t>
                </a:r>
                <a:r>
                  <a:rPr lang="en-US" altLang="zh-CN" sz="2000" b="1" spc="600" dirty="0">
                    <a:solidFill>
                      <a:schemeClr val="accent1">
                        <a:lumMod val="50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RELU</a:t>
                </a:r>
                <a:endParaRPr lang="zh-CN" altLang="en-US" sz="2000" b="1" spc="600" dirty="0">
                  <a:solidFill>
                    <a:schemeClr val="accent1">
                      <a:lumMod val="50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7" name="îṡlíḑé"/>
              <p:cNvSpPr/>
              <p:nvPr/>
            </p:nvSpPr>
            <p:spPr bwMode="auto">
              <a:xfrm>
                <a:off x="3360420" y="1561945"/>
                <a:ext cx="2387600" cy="3684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>
                  <a:lnSpc>
                    <a:spcPct val="150000"/>
                  </a:lnSpc>
                  <a:defRPr/>
                </a:pPr>
                <a:r>
                  <a:rPr lang="en-US" altLang="zh-CN" sz="1100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sym typeface="Open Sans" panose="020B0606030504020204" pitchFamily="34" charset="0"/>
                  </a:rPr>
                  <a:t>Macro function</a:t>
                </a:r>
                <a:endParaRPr kumimoji="0" lang="en-US" altLang="zh-CN" sz="1100" b="0" i="0" u="none" strike="noStrike" kern="1200" cap="none" spc="6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</p:grpSp>
      <p:grpSp>
        <p:nvGrpSpPr>
          <p:cNvPr id="10" name="8e370610-4d6b-4700-8eb2-c62eb953438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351053"/>
            <a:ext cx="12192000" cy="5019675"/>
            <a:chOff x="0" y="1123950"/>
            <a:chExt cx="12192000" cy="5019675"/>
          </a:xfrm>
        </p:grpSpPr>
        <p:sp>
          <p:nvSpPr>
            <p:cNvPr id="11" name="ïşliďé">
              <a:extLst>
                <a:ext uri="{FF2B5EF4-FFF2-40B4-BE49-F238E27FC236}">
                  <a16:creationId xmlns:a16="http://schemas.microsoft.com/office/drawing/2014/main" id="{713685A7-0B43-4F1D-A83F-8D129F65FAF0}"/>
                </a:ext>
              </a:extLst>
            </p:cNvPr>
            <p:cNvSpPr/>
            <p:nvPr/>
          </p:nvSpPr>
          <p:spPr>
            <a:xfrm>
              <a:off x="6082936" y="3625753"/>
              <a:ext cx="6109064" cy="2517872"/>
            </a:xfrm>
            <a:prstGeom prst="rect">
              <a:avLst/>
            </a:prstGeom>
            <a:pattFill prst="pct5">
              <a:fgClr>
                <a:srgbClr val="E4E6EA"/>
              </a:fgClr>
              <a:bgClr>
                <a:srgbClr val="ADB5BF"/>
              </a:bgClr>
            </a:patt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12" name="íslíḍé">
              <a:extLst>
                <a:ext uri="{FF2B5EF4-FFF2-40B4-BE49-F238E27FC236}">
                  <a16:creationId xmlns:a16="http://schemas.microsoft.com/office/drawing/2014/main" id="{3107ED58-A2AB-4B36-87ED-53D19C4B0B77}"/>
                </a:ext>
              </a:extLst>
            </p:cNvPr>
            <p:cNvSpPr/>
            <p:nvPr/>
          </p:nvSpPr>
          <p:spPr>
            <a:xfrm>
              <a:off x="0" y="1123950"/>
              <a:ext cx="6109064" cy="2517872"/>
            </a:xfrm>
            <a:prstGeom prst="rect">
              <a:avLst/>
            </a:prstGeom>
            <a:pattFill prst="pct5">
              <a:fgClr>
                <a:srgbClr val="E4E6EA"/>
              </a:fgClr>
              <a:bgClr>
                <a:srgbClr val="ADB5BF"/>
              </a:bgClr>
            </a:patt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13" name="iṡľiḋé">
              <a:extLst>
                <a:ext uri="{FF2B5EF4-FFF2-40B4-BE49-F238E27FC236}">
                  <a16:creationId xmlns:a16="http://schemas.microsoft.com/office/drawing/2014/main" id="{467E5AC6-1985-4E8A-BA7B-76E46F789BCF}"/>
                </a:ext>
              </a:extLst>
            </p:cNvPr>
            <p:cNvSpPr/>
            <p:nvPr/>
          </p:nvSpPr>
          <p:spPr>
            <a:xfrm>
              <a:off x="0" y="1140019"/>
              <a:ext cx="6096000" cy="2485735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14" name="iṥļiḓè">
              <a:extLst>
                <a:ext uri="{FF2B5EF4-FFF2-40B4-BE49-F238E27FC236}">
                  <a16:creationId xmlns:a16="http://schemas.microsoft.com/office/drawing/2014/main" id="{97E9BA17-523C-47A3-B0C4-F0B57130F5B1}"/>
                </a:ext>
              </a:extLst>
            </p:cNvPr>
            <p:cNvSpPr/>
            <p:nvPr/>
          </p:nvSpPr>
          <p:spPr>
            <a:xfrm>
              <a:off x="4200883" y="3625753"/>
              <a:ext cx="7991117" cy="2485735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16" name="îślïďe">
              <a:extLst>
                <a:ext uri="{FF2B5EF4-FFF2-40B4-BE49-F238E27FC236}">
                  <a16:creationId xmlns:a16="http://schemas.microsoft.com/office/drawing/2014/main" id="{2794B3AE-E700-4C03-B998-2F5FAE270A31}"/>
                </a:ext>
              </a:extLst>
            </p:cNvPr>
            <p:cNvSpPr/>
            <p:nvPr/>
          </p:nvSpPr>
          <p:spPr>
            <a:xfrm>
              <a:off x="6412436" y="2857139"/>
              <a:ext cx="3767884" cy="62415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Raw</a:t>
              </a:r>
              <a:r>
                <a:rPr lang="zh-CN" altLang="en-US" sz="3200" b="1" dirty="0">
                  <a:solidFill>
                    <a:schemeClr val="tx1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 </a:t>
              </a:r>
              <a:r>
                <a:rPr lang="en-US" altLang="zh-CN" sz="3200" b="1" dirty="0">
                  <a:solidFill>
                    <a:schemeClr val="tx1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BIAS+RELU</a:t>
              </a:r>
              <a:endParaRPr sz="3200" b="1" dirty="0">
                <a:solidFill>
                  <a:schemeClr val="tx1"/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18" name="íṩľíḑê">
              <a:extLst>
                <a:ext uri="{FF2B5EF4-FFF2-40B4-BE49-F238E27FC236}">
                  <a16:creationId xmlns:a16="http://schemas.microsoft.com/office/drawing/2014/main" id="{E9FA3EE3-B509-4B6B-AAED-1D562F1C6F4F}"/>
                </a:ext>
              </a:extLst>
            </p:cNvPr>
            <p:cNvSpPr/>
            <p:nvPr/>
          </p:nvSpPr>
          <p:spPr>
            <a:xfrm>
              <a:off x="228600" y="5247473"/>
              <a:ext cx="3676392" cy="60900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r"/>
              <a:r>
                <a:rPr lang="en-US" altLang="zh-CN" sz="3200" b="1" dirty="0">
                  <a:solidFill>
                    <a:schemeClr val="tx1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Macro</a:t>
              </a:r>
              <a:r>
                <a:rPr lang="zh-CN" altLang="en-US" sz="3200" b="1" dirty="0">
                  <a:solidFill>
                    <a:schemeClr val="tx1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 </a:t>
              </a:r>
              <a:r>
                <a:rPr lang="en-US" altLang="zh-CN" sz="3200" b="1" dirty="0">
                  <a:solidFill>
                    <a:schemeClr val="tx1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rPr>
                <a:t>function!</a:t>
              </a:r>
              <a:endParaRPr sz="3200" b="1" dirty="0">
                <a:solidFill>
                  <a:schemeClr val="tx1"/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2356724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2af2e13-b1c3-4fcf-8099-c350dbc3e56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2af2e13-b1c3-4fcf-8099-c350dbc3e56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2af2e13-b1c3-4fcf-8099-c350dbc3e56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dab7107-17d2-4277-ad90-21e7344c807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e370610-4d6b-4700-8eb2-c62eb953438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2af2e13-b1c3-4fcf-8099-c350dbc3e566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</TotalTime>
  <Words>486</Words>
  <Application>Microsoft Macintosh PowerPoint</Application>
  <PresentationFormat>宽屏</PresentationFormat>
  <Paragraphs>121</Paragraphs>
  <Slides>16</Slides>
  <Notes>14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等线</vt:lpstr>
      <vt:lpstr>等线 Light</vt:lpstr>
      <vt:lpstr>Open Sans</vt:lpstr>
      <vt:lpstr>Arial</vt:lpstr>
      <vt:lpstr>Calibri Light</vt:lpstr>
      <vt:lpstr>Felix Titling</vt:lpstr>
      <vt:lpstr>Perpetua Titling MT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连 浩丞</dc:creator>
  <cp:lastModifiedBy>连 浩丞</cp:lastModifiedBy>
  <cp:revision>20</cp:revision>
  <dcterms:created xsi:type="dcterms:W3CDTF">2020-10-05T05:36:19Z</dcterms:created>
  <dcterms:modified xsi:type="dcterms:W3CDTF">2020-10-05T17:31:14Z</dcterms:modified>
</cp:coreProperties>
</file>